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87" r:id="rId2"/>
    <p:sldId id="288" r:id="rId3"/>
    <p:sldId id="289" r:id="rId4"/>
    <p:sldId id="291" r:id="rId5"/>
    <p:sldId id="292" r:id="rId6"/>
    <p:sldId id="294" r:id="rId7"/>
    <p:sldId id="295" r:id="rId8"/>
    <p:sldId id="298" r:id="rId9"/>
    <p:sldId id="299" r:id="rId10"/>
    <p:sldId id="300" r:id="rId11"/>
    <p:sldId id="301" r:id="rId12"/>
    <p:sldId id="303" r:id="rId13"/>
    <p:sldId id="302" r:id="rId14"/>
    <p:sldId id="297" r:id="rId15"/>
    <p:sldId id="293" r:id="rId16"/>
  </p:sldIdLst>
  <p:sldSz cx="9145588" cy="6859588"/>
  <p:notesSz cx="6858000" cy="9144000"/>
  <p:defaultTextStyle>
    <a:defPPr>
      <a:defRPr lang="nb-NO"/>
    </a:defPPr>
    <a:lvl1pPr marL="0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8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5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3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1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9300"/>
    <a:srgbClr val="DADADA"/>
    <a:srgbClr val="58B02C"/>
    <a:srgbClr val="C8CACB"/>
    <a:srgbClr val="808080"/>
    <a:srgbClr val="EAEAEA"/>
    <a:srgbClr val="ED901A"/>
    <a:srgbClr val="59B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7" autoAdjust="0"/>
    <p:restoredTop sz="90253" autoAdjust="0"/>
  </p:normalViewPr>
  <p:slideViewPr>
    <p:cSldViewPr snapToObjects="1">
      <p:cViewPr varScale="1">
        <p:scale>
          <a:sx n="80" d="100"/>
          <a:sy n="80" d="100"/>
        </p:scale>
        <p:origin x="-1742" y="-72"/>
      </p:cViewPr>
      <p:guideLst>
        <p:guide orient="horz" pos="2161"/>
        <p:guide pos="28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AEECC-845F-4DA0-949D-0B5A3FEA011D}" type="datetimeFigureOut">
              <a:rPr lang="nb-NO" smtClean="0"/>
              <a:pPr/>
              <a:t>27.04.2015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5B0B2-4E16-48B4-A117-38F6EBA2124B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6722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18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35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43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Thank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you</a:t>
            </a:r>
            <a:r>
              <a:rPr lang="nb-NO" baseline="0" dirty="0" smtClean="0"/>
              <a:t>.</a:t>
            </a:r>
          </a:p>
          <a:p>
            <a:r>
              <a:rPr lang="nb-NO" baseline="0" dirty="0" smtClean="0"/>
              <a:t>I like to start my </a:t>
            </a:r>
            <a:r>
              <a:rPr lang="nb-NO" baseline="0" dirty="0" err="1" smtClean="0"/>
              <a:t>standarization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presentations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this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picture</a:t>
            </a:r>
            <a:r>
              <a:rPr lang="nb-NO" baseline="0" dirty="0" smtClean="0"/>
              <a:t>. As </a:t>
            </a:r>
            <a:r>
              <a:rPr lang="nb-NO" baseline="0" dirty="0" err="1" smtClean="0"/>
              <a:t>some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you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probably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recognize</a:t>
            </a:r>
            <a:r>
              <a:rPr lang="nb-NO" baseline="0" dirty="0" smtClean="0"/>
              <a:t>, it is from Stockholm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day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when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Sweden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changed</a:t>
            </a:r>
            <a:r>
              <a:rPr lang="nb-NO" baseline="0" dirty="0" smtClean="0"/>
              <a:t> from </a:t>
            </a:r>
            <a:r>
              <a:rPr lang="nb-NO" baseline="0" dirty="0" err="1" smtClean="0"/>
              <a:t>left</a:t>
            </a:r>
            <a:r>
              <a:rPr lang="nb-NO" baseline="0" dirty="0" smtClean="0"/>
              <a:t> side driving to right side driving. I </a:t>
            </a:r>
            <a:r>
              <a:rPr lang="nb-NO" baseline="0" dirty="0" err="1" smtClean="0"/>
              <a:t>would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say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this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was</a:t>
            </a:r>
            <a:r>
              <a:rPr lang="nb-NO" baseline="0" dirty="0" smtClean="0"/>
              <a:t> a </a:t>
            </a:r>
            <a:r>
              <a:rPr lang="nb-NO" baseline="0" dirty="0" err="1" smtClean="0"/>
              <a:t>result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best </a:t>
            </a:r>
            <a:r>
              <a:rPr lang="nb-NO" baseline="0" dirty="0" err="1" smtClean="0"/>
              <a:t>practice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but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may</a:t>
            </a:r>
            <a:r>
              <a:rPr lang="nb-NO" baseline="0" dirty="0" smtClean="0"/>
              <a:t> be </a:t>
            </a:r>
            <a:r>
              <a:rPr lang="nb-NO" baseline="0" dirty="0" err="1" smtClean="0"/>
              <a:t>some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you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who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think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left</a:t>
            </a:r>
            <a:r>
              <a:rPr lang="nb-NO" baseline="0" dirty="0" smtClean="0"/>
              <a:t> side driving is a </a:t>
            </a:r>
            <a:r>
              <a:rPr lang="nb-NO" baseline="0" dirty="0" err="1" smtClean="0"/>
              <a:t>better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practice</a:t>
            </a:r>
            <a:r>
              <a:rPr lang="nb-NO" baseline="0" dirty="0" smtClean="0"/>
              <a:t>. </a:t>
            </a:r>
            <a:r>
              <a:rPr lang="nb-NO" baseline="0" dirty="0" err="1" smtClean="0"/>
              <a:t>Anyway</a:t>
            </a:r>
            <a:r>
              <a:rPr lang="nb-NO" baseline="0" dirty="0" smtClean="0"/>
              <a:t>, it is </a:t>
            </a:r>
            <a:r>
              <a:rPr lang="nb-NO" baseline="0" dirty="0" err="1" smtClean="0"/>
              <a:t>definitively</a:t>
            </a:r>
            <a:r>
              <a:rPr lang="nb-NO" baseline="0" dirty="0" smtClean="0"/>
              <a:t> a matter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standardization</a:t>
            </a:r>
            <a:r>
              <a:rPr lang="nb-NO" baseline="0" dirty="0" smtClean="0"/>
              <a:t>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5B0B2-4E16-48B4-A117-38F6EBA2124B}" type="slidenum">
              <a:rPr lang="nb-NO" smtClean="0"/>
              <a:pPr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69473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best practices descriptions for modelling will focus on creating models that are prepared for implementation, and also for generating documentation. At this stage, the page is just a collection of notes.</a:t>
            </a:r>
          </a:p>
          <a:p>
            <a:pPr rtl="0"/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topics that are likely to be described on this page and its subpages are</a:t>
            </a: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 and attribute names. Rules and recommendations for them. No special characters, why we don’t need prefixes any more, upper and lower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camelcase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more</a:t>
            </a: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Abstract classes – the concept and how to model them</a:t>
            </a: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Writing definitions</a:t>
            </a: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Contraints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 ref previous slides</a:t>
            </a: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to use stereotypes</a:t>
            </a: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Associations and attributes</a:t>
            </a: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Subclasses or “type” attributes </a:t>
            </a:r>
          </a:p>
          <a:p>
            <a:pPr marL="171450" indent="-171450" rtl="0">
              <a:buFontTx/>
              <a:buChar char="-"/>
            </a:pP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more! This is just the preliminary notes for this page.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5B0B2-4E16-48B4-A117-38F6EBA2124B}" type="slidenum">
              <a:rPr lang="nb-NO" smtClean="0"/>
              <a:pPr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54149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The</a:t>
            </a:r>
            <a:r>
              <a:rPr lang="nb-NO" baseline="0" dirty="0" smtClean="0"/>
              <a:t> design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a diagram is </a:t>
            </a:r>
            <a:r>
              <a:rPr lang="nb-NO" baseline="0" dirty="0" err="1" smtClean="0"/>
              <a:t>important</a:t>
            </a:r>
            <a:r>
              <a:rPr lang="nb-NO" baseline="0" dirty="0" smtClean="0"/>
              <a:t> for human </a:t>
            </a:r>
            <a:r>
              <a:rPr lang="nb-NO" baseline="0" dirty="0" err="1" smtClean="0"/>
              <a:t>readability</a:t>
            </a:r>
            <a:r>
              <a:rPr lang="nb-NO" baseline="0" dirty="0" smtClean="0"/>
              <a:t>. </a:t>
            </a:r>
            <a:r>
              <a:rPr lang="nb-NO" baseline="0" dirty="0" err="1" smtClean="0"/>
              <a:t>There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some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basic</a:t>
            </a:r>
            <a:r>
              <a:rPr lang="nb-NO" baseline="0" dirty="0" smtClean="0"/>
              <a:t> best </a:t>
            </a:r>
            <a:r>
              <a:rPr lang="nb-NO" baseline="0" dirty="0" err="1" smtClean="0"/>
              <a:t>practices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should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follow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create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clean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consistent</a:t>
            </a:r>
            <a:r>
              <a:rPr lang="nb-NO" baseline="0" dirty="0" smtClean="0"/>
              <a:t> diagrams, and I have </a:t>
            </a:r>
            <a:r>
              <a:rPr lang="nb-NO" baseline="0" dirty="0" err="1" smtClean="0"/>
              <a:t>been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working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describing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them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wiki. </a:t>
            </a:r>
            <a:r>
              <a:rPr lang="nb-NO" baseline="0" dirty="0" err="1" smtClean="0"/>
              <a:t>Several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them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inspired</a:t>
            </a:r>
            <a:r>
              <a:rPr lang="nb-NO" baseline="0" dirty="0" smtClean="0"/>
              <a:t> by a </a:t>
            </a:r>
            <a:r>
              <a:rPr lang="nb-NO" baseline="0" dirty="0" err="1" smtClean="0"/>
              <a:t>belgian</a:t>
            </a:r>
            <a:r>
              <a:rPr lang="nb-NO" baseline="0" dirty="0" smtClean="0"/>
              <a:t> blogger – </a:t>
            </a:r>
            <a:r>
              <a:rPr lang="nb-NO" baseline="0" dirty="0" err="1" smtClean="0"/>
              <a:t>Geert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Beelkens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who</a:t>
            </a:r>
            <a:r>
              <a:rPr lang="nb-NO" baseline="0" dirty="0" smtClean="0"/>
              <a:t> has </a:t>
            </a:r>
            <a:r>
              <a:rPr lang="nb-NO" baseline="0" dirty="0" err="1" smtClean="0"/>
              <a:t>written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some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blog</a:t>
            </a:r>
            <a:r>
              <a:rPr lang="nb-NO" baseline="0" dirty="0" smtClean="0"/>
              <a:t> posts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best </a:t>
            </a:r>
            <a:r>
              <a:rPr lang="nb-NO" baseline="0" dirty="0" err="1" smtClean="0"/>
              <a:t>practices</a:t>
            </a:r>
            <a:r>
              <a:rPr lang="nb-NO" baseline="0" dirty="0" smtClean="0"/>
              <a:t> for UML </a:t>
            </a:r>
            <a:r>
              <a:rPr lang="nb-NO" baseline="0" dirty="0" err="1" smtClean="0"/>
              <a:t>modelling</a:t>
            </a:r>
            <a:r>
              <a:rPr lang="nb-NO" baseline="0" dirty="0" smtClean="0"/>
              <a:t>. </a:t>
            </a:r>
            <a:r>
              <a:rPr lang="nb-NO" baseline="0" dirty="0" err="1" smtClean="0"/>
              <a:t>Probalby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there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will</a:t>
            </a:r>
            <a:r>
              <a:rPr lang="nb-NO" baseline="0" dirty="0" smtClean="0"/>
              <a:t> be </a:t>
            </a:r>
            <a:r>
              <a:rPr lang="nb-NO" baseline="0" dirty="0" err="1" smtClean="0"/>
              <a:t>added</a:t>
            </a:r>
            <a:r>
              <a:rPr lang="nb-NO" baseline="0" dirty="0" smtClean="0"/>
              <a:t> more </a:t>
            </a:r>
            <a:r>
              <a:rPr lang="nb-NO" baseline="0" dirty="0" err="1" smtClean="0"/>
              <a:t>recomendations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based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discussions</a:t>
            </a:r>
            <a:r>
              <a:rPr lang="nb-NO" baseline="0" dirty="0" smtClean="0"/>
              <a:t> in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. 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5B0B2-4E16-48B4-A117-38F6EBA2124B}" type="slidenum">
              <a:rPr lang="nb-NO" smtClean="0"/>
              <a:pPr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9897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A </a:t>
            </a:r>
            <a:r>
              <a:rPr lang="nb-NO" dirty="0" err="1" smtClean="0"/>
              <a:t>quick</a:t>
            </a:r>
            <a:r>
              <a:rPr lang="nb-NO" dirty="0" smtClean="0"/>
              <a:t> </a:t>
            </a:r>
            <a:r>
              <a:rPr lang="nb-NO" dirty="0" err="1" smtClean="0"/>
              <a:t>presentation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recomendations</a:t>
            </a:r>
            <a:r>
              <a:rPr lang="nb-NO" baseline="0" dirty="0" smtClean="0"/>
              <a:t> for diagram design.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5B0B2-4E16-48B4-A117-38F6EBA2124B}" type="slidenum">
              <a:rPr lang="nb-NO" smtClean="0"/>
              <a:pPr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39879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Finaly</a:t>
            </a:r>
            <a:r>
              <a:rPr lang="nb-NO" dirty="0" smtClean="0"/>
              <a:t>, </a:t>
            </a:r>
            <a:r>
              <a:rPr lang="nb-NO" dirty="0" err="1" smtClean="0"/>
              <a:t>we</a:t>
            </a:r>
            <a:r>
              <a:rPr lang="nb-NO" dirty="0" smtClean="0"/>
              <a:t> have </a:t>
            </a:r>
            <a:r>
              <a:rPr lang="nb-NO" dirty="0" err="1" smtClean="0"/>
              <a:t>some</a:t>
            </a:r>
            <a:r>
              <a:rPr lang="nb-NO" baseline="0" dirty="0" smtClean="0"/>
              <a:t> best </a:t>
            </a:r>
            <a:r>
              <a:rPr lang="nb-NO" baseline="0" dirty="0" err="1" smtClean="0"/>
              <a:t>practices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should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follow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prepare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models</a:t>
            </a:r>
            <a:r>
              <a:rPr lang="nb-NO" baseline="0" dirty="0" smtClean="0"/>
              <a:t> for </a:t>
            </a:r>
            <a:r>
              <a:rPr lang="nb-NO" baseline="0" dirty="0" err="1" smtClean="0"/>
              <a:t>implementation</a:t>
            </a:r>
            <a:r>
              <a:rPr lang="nb-NO" baseline="0" dirty="0" smtClean="0"/>
              <a:t>. </a:t>
            </a:r>
            <a:r>
              <a:rPr lang="nb-NO" baseline="0" dirty="0" err="1" smtClean="0"/>
              <a:t>These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very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close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related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rules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recomendations</a:t>
            </a:r>
            <a:r>
              <a:rPr lang="nb-NO" baseline="0" dirty="0" smtClean="0"/>
              <a:t> for </a:t>
            </a:r>
            <a:r>
              <a:rPr lang="nb-NO" baseline="0" dirty="0" err="1" smtClean="0"/>
              <a:t>modelling</a:t>
            </a:r>
            <a:r>
              <a:rPr lang="nb-NO" baseline="0" dirty="0" smtClean="0"/>
              <a:t>. The </a:t>
            </a:r>
            <a:r>
              <a:rPr lang="nb-NO" baseline="0" dirty="0" err="1" smtClean="0"/>
              <a:t>work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creating</a:t>
            </a:r>
            <a:r>
              <a:rPr lang="nb-NO" baseline="0" dirty="0" smtClean="0"/>
              <a:t> an XML </a:t>
            </a:r>
            <a:r>
              <a:rPr lang="nb-NO" baseline="0" dirty="0" err="1" smtClean="0"/>
              <a:t>implementation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19115 (metadata) has </a:t>
            </a:r>
            <a:r>
              <a:rPr lang="nb-NO" baseline="0" dirty="0" err="1" smtClean="0"/>
              <a:t>identified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some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important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issues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need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consider</a:t>
            </a:r>
            <a:r>
              <a:rPr lang="nb-NO" baseline="0" dirty="0" smtClean="0"/>
              <a:t>: The </a:t>
            </a:r>
            <a:r>
              <a:rPr lang="nb-NO" baseline="0" dirty="0" err="1" smtClean="0"/>
              <a:t>connection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between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namespaces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packages</a:t>
            </a:r>
            <a:r>
              <a:rPr lang="nb-NO" baseline="0" dirty="0" smtClean="0"/>
              <a:t>, and </a:t>
            </a:r>
            <a:r>
              <a:rPr lang="nb-NO" baseline="0" dirty="0" err="1" smtClean="0"/>
              <a:t>heavy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dependencies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make </a:t>
            </a:r>
            <a:r>
              <a:rPr lang="nb-NO" baseline="0" dirty="0" err="1" smtClean="0"/>
              <a:t>implementation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unessecary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complex</a:t>
            </a:r>
            <a:r>
              <a:rPr lang="nb-NO" baseline="0" dirty="0" smtClean="0"/>
              <a:t>.</a:t>
            </a:r>
          </a:p>
          <a:p>
            <a:endParaRPr lang="nb-NO" baseline="0" dirty="0" smtClean="0"/>
          </a:p>
          <a:p>
            <a:r>
              <a:rPr lang="nb-NO" baseline="0" dirty="0" smtClean="0"/>
              <a:t>Most </a:t>
            </a:r>
            <a:r>
              <a:rPr lang="nb-NO" baseline="0" dirty="0" err="1" smtClean="0"/>
              <a:t>important</a:t>
            </a:r>
            <a:r>
              <a:rPr lang="nb-NO" baseline="0" dirty="0" smtClean="0"/>
              <a:t>: The </a:t>
            </a:r>
            <a:r>
              <a:rPr lang="nb-NO" baseline="0" dirty="0" err="1" smtClean="0"/>
              <a:t>implementations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should</a:t>
            </a:r>
            <a:r>
              <a:rPr lang="nb-NO" baseline="0" dirty="0" smtClean="0"/>
              <a:t> be </a:t>
            </a:r>
            <a:r>
              <a:rPr lang="nb-NO" baseline="0" dirty="0" err="1" smtClean="0"/>
              <a:t>tested</a:t>
            </a:r>
            <a:r>
              <a:rPr lang="nb-NO" baseline="0" dirty="0" smtClean="0"/>
              <a:t> during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development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standard – an iterative </a:t>
            </a:r>
            <a:r>
              <a:rPr lang="nb-NO" baseline="0" dirty="0" err="1" smtClean="0"/>
              <a:t>apporach</a:t>
            </a:r>
            <a:r>
              <a:rPr lang="nb-NO" baseline="0" dirty="0" smtClean="0"/>
              <a:t>, and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implementation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schemas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should</a:t>
            </a:r>
            <a:r>
              <a:rPr lang="nb-NO" baseline="0" dirty="0" smtClean="0"/>
              <a:t> be </a:t>
            </a:r>
            <a:r>
              <a:rPr lang="nb-NO" baseline="0" dirty="0" err="1" smtClean="0"/>
              <a:t>available</a:t>
            </a:r>
            <a:r>
              <a:rPr lang="nb-NO" baseline="0" dirty="0" smtClean="0"/>
              <a:t> at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same time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standard is </a:t>
            </a:r>
            <a:r>
              <a:rPr lang="nb-NO" baseline="0" dirty="0" err="1" smtClean="0"/>
              <a:t>released</a:t>
            </a:r>
            <a:r>
              <a:rPr lang="nb-NO" baseline="0" dirty="0" smtClean="0"/>
              <a:t>. This is </a:t>
            </a:r>
            <a:r>
              <a:rPr lang="nb-NO" baseline="0" dirty="0" err="1" smtClean="0"/>
              <a:t>also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stated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through</a:t>
            </a:r>
            <a:r>
              <a:rPr lang="nb-NO" baseline="0" dirty="0" smtClean="0"/>
              <a:t> a </a:t>
            </a:r>
            <a:r>
              <a:rPr lang="nb-NO" baseline="0" dirty="0" err="1" smtClean="0"/>
              <a:t>resolution</a:t>
            </a:r>
            <a:r>
              <a:rPr lang="nb-NO" baseline="0" dirty="0" smtClean="0"/>
              <a:t> from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ISO/TC211 </a:t>
            </a:r>
            <a:r>
              <a:rPr lang="nb-NO" baseline="0" dirty="0" err="1" smtClean="0"/>
              <a:t>plenary</a:t>
            </a:r>
            <a:r>
              <a:rPr lang="nb-NO" baseline="0" dirty="0" smtClean="0"/>
              <a:t> in China last November.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5B0B2-4E16-48B4-A117-38F6EBA2124B}" type="slidenum">
              <a:rPr lang="nb-NO" smtClean="0"/>
              <a:pPr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02131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few final words on the further work in the group. </a:t>
            </a:r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5B0B2-4E16-48B4-A117-38F6EBA2124B}" type="slidenum">
              <a:rPr lang="nb-NO" smtClean="0"/>
              <a:pPr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7974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5B0B2-4E16-48B4-A117-38F6EBA2124B}" type="slidenum">
              <a:rPr lang="nb-NO" smtClean="0"/>
              <a:pPr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2136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Just a few words about myself, and why I am here.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 daily work is with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geograpic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information in the Norwegian Public Roads Administration.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 right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now, I am here as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convenor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ISO/TC211 on best practices for UML.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 to this role, I have been working with ISO/TC211 standards for 5 years, in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particlar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with </a:t>
            </a:r>
          </a:p>
          <a:p>
            <a:r>
              <a:rPr lang="nb-NO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nb-NO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19157 - Data </a:t>
            </a:r>
            <a:r>
              <a:rPr lang="nb-NO" sz="12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quality</a:t>
            </a:r>
            <a:endParaRPr lang="nb-NO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b-NO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nb-NO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19115 - Metadata</a:t>
            </a:r>
          </a:p>
          <a:p>
            <a:r>
              <a:rPr lang="nb-NO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nb-NO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19160 - </a:t>
            </a:r>
            <a:r>
              <a:rPr lang="nb-NO" sz="12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Addressing</a:t>
            </a:r>
            <a:endParaRPr lang="nb-NO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b-NO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</a:t>
            </a:r>
            <a:r>
              <a:rPr lang="nb-NO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am </a:t>
            </a:r>
            <a:r>
              <a:rPr lang="nb-NO" sz="1200" b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</a:t>
            </a:r>
            <a:r>
              <a:rPr lang="nb-NO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part </a:t>
            </a:r>
            <a:r>
              <a:rPr lang="nb-NO" sz="1200" b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nb-NO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b-NO" sz="1200" b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nb-NO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b-NO" sz="1200" b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</a:t>
            </a:r>
            <a:r>
              <a:rPr lang="nb-NO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team </a:t>
            </a:r>
            <a:r>
              <a:rPr lang="nb-NO" sz="1200" b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nb-NO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b-NO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19107 - Spatial </a:t>
            </a:r>
            <a:r>
              <a:rPr lang="nb-NO" sz="12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Schema</a:t>
            </a:r>
            <a:r>
              <a:rPr lang="nb-NO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endParaRPr lang="nb-NO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am working quite a lot with the Norwegian SOSI standard, and on delivering data from our road database to INSPIRE TN.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b-N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</a:t>
            </a:r>
            <a:r>
              <a:rPr lang="nb-NO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guess</a:t>
            </a:r>
            <a:r>
              <a:rPr lang="nb-N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nb-NO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special</a:t>
            </a:r>
            <a:r>
              <a:rPr lang="nb-N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interest</a:t>
            </a:r>
            <a:r>
              <a:rPr lang="nb-N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nb-NO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stucture</a:t>
            </a:r>
            <a:r>
              <a:rPr lang="nb-N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nb-NO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automation</a:t>
            </a:r>
            <a:r>
              <a:rPr lang="nb-N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general</a:t>
            </a:r>
            <a:r>
              <a:rPr lang="nb-NO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</a:t>
            </a:r>
            <a:r>
              <a:rPr lang="nb-NO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nb-NO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nb-NO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</a:t>
            </a:r>
            <a:r>
              <a:rPr lang="nb-NO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 </a:t>
            </a:r>
            <a:r>
              <a:rPr lang="nb-NO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ended</a:t>
            </a:r>
            <a:r>
              <a:rPr lang="nb-NO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up </a:t>
            </a:r>
            <a:r>
              <a:rPr lang="nb-NO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working</a:t>
            </a:r>
            <a:r>
              <a:rPr lang="nb-NO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</a:t>
            </a:r>
            <a:r>
              <a:rPr lang="nb-NO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nb-NO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field</a:t>
            </a:r>
            <a:r>
              <a:rPr lang="nb-NO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nb-NO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5B0B2-4E16-48B4-A117-38F6EBA2124B}" type="slidenum">
              <a:rPr lang="nb-NO" smtClean="0"/>
              <a:pPr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27008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The AHG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BP for UML </a:t>
            </a:r>
            <a:r>
              <a:rPr lang="nb-NO" baseline="0" dirty="0" err="1" smtClean="0"/>
              <a:t>modelling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was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established</a:t>
            </a:r>
            <a:r>
              <a:rPr lang="nb-NO" baseline="0" dirty="0" smtClean="0"/>
              <a:t> last </a:t>
            </a:r>
            <a:r>
              <a:rPr lang="nb-NO" baseline="0" dirty="0" err="1" smtClean="0"/>
              <a:t>year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through</a:t>
            </a:r>
            <a:r>
              <a:rPr lang="nb-NO" baseline="0" dirty="0" smtClean="0"/>
              <a:t> a </a:t>
            </a:r>
            <a:r>
              <a:rPr lang="nb-NO" baseline="0" dirty="0" err="1" smtClean="0"/>
              <a:t>resolution</a:t>
            </a:r>
            <a:r>
              <a:rPr lang="nb-NO" baseline="0" dirty="0" smtClean="0"/>
              <a:t> at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ISO/TC211 </a:t>
            </a:r>
            <a:r>
              <a:rPr lang="nb-NO" baseline="0" dirty="0" err="1" smtClean="0"/>
              <a:t>plenary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meeting</a:t>
            </a:r>
            <a:r>
              <a:rPr lang="nb-NO" baseline="0" dirty="0" smtClean="0"/>
              <a:t> in Berlin in June.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had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our</a:t>
            </a:r>
            <a:r>
              <a:rPr lang="nb-NO" baseline="0" dirty="0" smtClean="0"/>
              <a:t> first </a:t>
            </a:r>
            <a:r>
              <a:rPr lang="nb-NO" baseline="0" dirty="0" err="1" smtClean="0"/>
              <a:t>working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meeting</a:t>
            </a:r>
            <a:r>
              <a:rPr lang="nb-NO" baseline="0" dirty="0" smtClean="0"/>
              <a:t> in China in November, during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ISO/TC211 </a:t>
            </a:r>
            <a:r>
              <a:rPr lang="nb-NO" baseline="0" dirty="0" err="1" smtClean="0"/>
              <a:t>meeting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week</a:t>
            </a:r>
            <a:r>
              <a:rPr lang="nb-NO" baseline="0" dirty="0" smtClean="0"/>
              <a:t>. A total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20 </a:t>
            </a:r>
            <a:r>
              <a:rPr lang="nb-NO" baseline="0" dirty="0" err="1" smtClean="0"/>
              <a:t>experts</a:t>
            </a:r>
            <a:r>
              <a:rPr lang="nb-NO" baseline="0" dirty="0" smtClean="0"/>
              <a:t> from </a:t>
            </a:r>
            <a:r>
              <a:rPr lang="nb-NO" baseline="0" dirty="0" err="1" smtClean="0"/>
              <a:t>around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world</a:t>
            </a:r>
            <a:r>
              <a:rPr lang="nb-NO" baseline="0" dirty="0" smtClean="0"/>
              <a:t> have </a:t>
            </a:r>
            <a:r>
              <a:rPr lang="nb-NO" baseline="0" dirty="0" err="1" smtClean="0"/>
              <a:t>joined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either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through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nomination</a:t>
            </a:r>
            <a:r>
              <a:rPr lang="nb-NO" baseline="0" dirty="0" smtClean="0"/>
              <a:t> or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request</a:t>
            </a:r>
            <a:r>
              <a:rPr lang="nb-NO" baseline="0" dirty="0" smtClean="0"/>
              <a:t>. </a:t>
            </a:r>
            <a:r>
              <a:rPr lang="nb-NO" baseline="0" dirty="0" err="1" smtClean="0"/>
              <a:t>Some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them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here</a:t>
            </a:r>
            <a:r>
              <a:rPr lang="nb-NO" baseline="0" dirty="0" smtClean="0"/>
              <a:t>: Clemens </a:t>
            </a:r>
            <a:r>
              <a:rPr lang="nb-NO" baseline="0" dirty="0" err="1" smtClean="0"/>
              <a:t>Prortelle</a:t>
            </a:r>
            <a:r>
              <a:rPr lang="nb-NO" baseline="0" dirty="0" smtClean="0"/>
              <a:t>, Markus </a:t>
            </a:r>
            <a:r>
              <a:rPr lang="nb-NO" baseline="0" dirty="0" err="1" smtClean="0"/>
              <a:t>Steifert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Heidy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Vanparys</a:t>
            </a:r>
            <a:r>
              <a:rPr lang="nb-NO" baseline="0" dirty="0" smtClean="0"/>
              <a:t>, Paul </a:t>
            </a:r>
            <a:r>
              <a:rPr lang="nb-NO" baseline="0" dirty="0" err="1" smtClean="0"/>
              <a:t>Scarponcini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maybe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others</a:t>
            </a:r>
            <a:r>
              <a:rPr lang="nb-NO" baseline="0" dirty="0" smtClean="0"/>
              <a:t> as </a:t>
            </a:r>
            <a:r>
              <a:rPr lang="nb-NO" baseline="0" dirty="0" err="1" smtClean="0"/>
              <a:t>well</a:t>
            </a:r>
            <a:r>
              <a:rPr lang="nb-NO" baseline="0" dirty="0" smtClean="0"/>
              <a:t>? 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5B0B2-4E16-48B4-A117-38F6EBA2124B}" type="slidenum">
              <a:rPr lang="nb-NO" smtClean="0"/>
              <a:pPr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01172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reason we all are here, is that data modelling in UML has become a fundamental part of standardization of geographic information, both for the ISO/TC211 core standards and for domain modelling in INSPIRE and national SDIs.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models fulfil (at least) two different needs: Documentation for human understanding, and schemas for implementation in GML, Web services etc. Many modelling rules are described in several different ISO/TC211 standards, such as 19103 (Conceptual schema language), 19109 (Rules for application schema) and 19136 (GML - Annex E).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main focus in these rules are machine readable models for implementation, while human readability is more of an issue for best practices. The ISO/TC211 has experienced through their own work on standardization that there is a need to collect and describe rules and best practices in a structured way, to make sure both the core standards and the domain models are created and maintained to fulfil demands for both human understanding and  for model driven implementation.  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this is the vision for the AHG: That UML models shall be understood by both humans and machines.</a:t>
            </a:r>
            <a:endParaRPr lang="nb-NO" i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5B0B2-4E16-48B4-A117-38F6EBA2124B}" type="slidenum">
              <a:rPr lang="nb-NO" smtClean="0"/>
              <a:pPr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7974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audiences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nb-N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experts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experts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included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modelling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understand UML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not at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least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manner.</a:t>
            </a:r>
          </a:p>
          <a:p>
            <a:endParaRPr lang="nb-NO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experts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guidance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following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rules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recomendations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ISO/TC211 standards, and to present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understandable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b-N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And, as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workshop shows,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lot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communities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UML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modelling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geographic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ISO/TC211, OGC, regional SDIs like INSPIRE, and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national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SDIs to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nb-NO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few</a:t>
            </a:r>
            <a:r>
              <a:rPr lang="nb-NO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nb-N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5B0B2-4E16-48B4-A117-38F6EBA2124B}" type="slidenum">
              <a:rPr lang="nb-NO" smtClean="0"/>
              <a:pPr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7974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Already</a:t>
            </a:r>
            <a:r>
              <a:rPr lang="nb-NO" dirty="0" smtClean="0"/>
              <a:t> at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meeting</a:t>
            </a:r>
            <a:r>
              <a:rPr lang="nb-NO" dirty="0" smtClean="0"/>
              <a:t> in Berlin, </a:t>
            </a:r>
            <a:r>
              <a:rPr lang="nb-NO" dirty="0" err="1" smtClean="0"/>
              <a:t>before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was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established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discussed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how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results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should</a:t>
            </a:r>
            <a:r>
              <a:rPr lang="nb-NO" baseline="0" dirty="0" smtClean="0"/>
              <a:t> be </a:t>
            </a:r>
            <a:r>
              <a:rPr lang="nb-NO" baseline="0" dirty="0" err="1" smtClean="0"/>
              <a:t>presented</a:t>
            </a:r>
            <a:r>
              <a:rPr lang="nb-NO" baseline="0" dirty="0" smtClean="0"/>
              <a:t>. </a:t>
            </a:r>
            <a:r>
              <a:rPr lang="nb-NO" baseline="0" dirty="0" err="1" smtClean="0"/>
              <a:t>There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was</a:t>
            </a:r>
            <a:r>
              <a:rPr lang="nb-NO" baseline="0" dirty="0" smtClean="0"/>
              <a:t> a </a:t>
            </a:r>
            <a:r>
              <a:rPr lang="nb-NO" baseline="0" dirty="0" err="1" smtClean="0"/>
              <a:t>broad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agreement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result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should</a:t>
            </a:r>
            <a:r>
              <a:rPr lang="nb-NO" baseline="0" dirty="0" smtClean="0"/>
              <a:t> be </a:t>
            </a:r>
            <a:r>
              <a:rPr lang="nb-NO" baseline="0" dirty="0" err="1" smtClean="0"/>
              <a:t>presented</a:t>
            </a:r>
            <a:r>
              <a:rPr lang="nb-NO" baseline="0" dirty="0" smtClean="0"/>
              <a:t> as </a:t>
            </a:r>
            <a:r>
              <a:rPr lang="nb-NO" baseline="0" dirty="0" err="1" smtClean="0"/>
              <a:t>some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kind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a wiki, and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it </a:t>
            </a:r>
            <a:r>
              <a:rPr lang="nb-NO" baseline="0" dirty="0" err="1" smtClean="0"/>
              <a:t>should</a:t>
            </a:r>
            <a:r>
              <a:rPr lang="nb-NO" baseline="0" dirty="0" smtClean="0"/>
              <a:t> be </a:t>
            </a:r>
            <a:r>
              <a:rPr lang="nb-NO" baseline="0" dirty="0" err="1" smtClean="0"/>
              <a:t>freely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available</a:t>
            </a:r>
            <a:r>
              <a:rPr lang="nb-NO" baseline="0" dirty="0" smtClean="0"/>
              <a:t>. </a:t>
            </a:r>
          </a:p>
          <a:p>
            <a:r>
              <a:rPr lang="nb-NO" baseline="0" dirty="0" err="1" smtClean="0"/>
              <a:t>We</a:t>
            </a:r>
            <a:r>
              <a:rPr lang="nb-NO" baseline="0" dirty="0" smtClean="0"/>
              <a:t> have </a:t>
            </a:r>
            <a:r>
              <a:rPr lang="nb-NO" baseline="0" dirty="0" err="1" smtClean="0"/>
              <a:t>been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discussing</a:t>
            </a:r>
            <a:r>
              <a:rPr lang="nb-NO" baseline="0" dirty="0" smtClean="0"/>
              <a:t> different </a:t>
            </a:r>
            <a:r>
              <a:rPr lang="nb-NO" baseline="0" dirty="0" err="1" smtClean="0"/>
              <a:t>possible</a:t>
            </a:r>
            <a:r>
              <a:rPr lang="nb-NO" baseline="0" dirty="0" smtClean="0"/>
              <a:t> wikis, </a:t>
            </a:r>
            <a:r>
              <a:rPr lang="nb-NO" baseline="0" dirty="0" err="1" smtClean="0"/>
              <a:t>including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OGC Portal, </a:t>
            </a:r>
            <a:r>
              <a:rPr lang="nb-NO" baseline="0" dirty="0" err="1" smtClean="0"/>
              <a:t>which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were</a:t>
            </a:r>
            <a:r>
              <a:rPr lang="nb-NO" baseline="0" dirty="0" smtClean="0"/>
              <a:t> given an </a:t>
            </a:r>
            <a:r>
              <a:rPr lang="nb-NO" baseline="0" dirty="0" err="1" smtClean="0"/>
              <a:t>oportunity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use</a:t>
            </a:r>
            <a:r>
              <a:rPr lang="nb-NO" baseline="0" dirty="0" smtClean="0"/>
              <a:t>.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concluded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wiki </a:t>
            </a:r>
            <a:r>
              <a:rPr lang="nb-NO" baseline="0" dirty="0" err="1" smtClean="0"/>
              <a:t>should</a:t>
            </a:r>
            <a:r>
              <a:rPr lang="nb-NO" baseline="0" dirty="0" smtClean="0"/>
              <a:t> be </a:t>
            </a:r>
            <a:r>
              <a:rPr lang="nb-NO" baseline="0" dirty="0" err="1" smtClean="0"/>
              <a:t>presented</a:t>
            </a:r>
            <a:r>
              <a:rPr lang="nb-NO" baseline="0" dirty="0" smtClean="0"/>
              <a:t> as an ISO/TC211 </a:t>
            </a:r>
            <a:r>
              <a:rPr lang="nb-NO" baseline="0" dirty="0" err="1" smtClean="0"/>
              <a:t>work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but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ISO/TC211 </a:t>
            </a:r>
            <a:r>
              <a:rPr lang="nb-NO" baseline="0" dirty="0" err="1" smtClean="0"/>
              <a:t>currently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don’t</a:t>
            </a:r>
            <a:r>
              <a:rPr lang="nb-NO" baseline="0" dirty="0" smtClean="0"/>
              <a:t> have a portal </a:t>
            </a:r>
            <a:r>
              <a:rPr lang="nb-NO" baseline="0" dirty="0" err="1" smtClean="0"/>
              <a:t>with</a:t>
            </a:r>
            <a:r>
              <a:rPr lang="nb-NO" baseline="0" dirty="0" smtClean="0"/>
              <a:t> wiki </a:t>
            </a:r>
            <a:r>
              <a:rPr lang="nb-NO" baseline="0" dirty="0" err="1" smtClean="0"/>
              <a:t>functionality</a:t>
            </a:r>
            <a:r>
              <a:rPr lang="nb-NO" baseline="0" dirty="0" smtClean="0"/>
              <a:t>. So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ended</a:t>
            </a:r>
            <a:r>
              <a:rPr lang="nb-NO" baseline="0" dirty="0" smtClean="0"/>
              <a:t> up </a:t>
            </a:r>
            <a:r>
              <a:rPr lang="nb-NO" baseline="0" dirty="0" err="1" smtClean="0"/>
              <a:t>using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wiki </a:t>
            </a:r>
            <a:r>
              <a:rPr lang="nb-NO" baseline="0" dirty="0" err="1" smtClean="0"/>
              <a:t>functionality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GitHub</a:t>
            </a:r>
            <a:r>
              <a:rPr lang="nb-NO" baseline="0" dirty="0" smtClean="0"/>
              <a:t> for </a:t>
            </a:r>
            <a:r>
              <a:rPr lang="nb-NO" baseline="0" dirty="0" err="1" smtClean="0"/>
              <a:t>now</a:t>
            </a:r>
            <a:r>
              <a:rPr lang="nb-NO" baseline="0" dirty="0" smtClean="0"/>
              <a:t>. </a:t>
            </a:r>
            <a:r>
              <a:rPr lang="nb-NO" baseline="0" dirty="0" err="1" smtClean="0"/>
              <a:t>But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this</a:t>
            </a:r>
            <a:r>
              <a:rPr lang="nb-NO" baseline="0" dirty="0" smtClean="0"/>
              <a:t> is just a </a:t>
            </a:r>
            <a:r>
              <a:rPr lang="nb-NO" baseline="0" dirty="0" err="1" smtClean="0"/>
              <a:t>preliminary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sollution</a:t>
            </a:r>
            <a:r>
              <a:rPr lang="nb-NO" baseline="0" dirty="0" smtClean="0"/>
              <a:t>, and </a:t>
            </a:r>
            <a:r>
              <a:rPr lang="nb-NO" baseline="0" dirty="0" err="1" smtClean="0"/>
              <a:t>hopefully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will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move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wiki to a more </a:t>
            </a:r>
            <a:r>
              <a:rPr lang="nb-NO" baseline="0" dirty="0" err="1" smtClean="0"/>
              <a:t>offical</a:t>
            </a:r>
            <a:r>
              <a:rPr lang="nb-NO" baseline="0" dirty="0" smtClean="0"/>
              <a:t> ISO/TC211 </a:t>
            </a:r>
            <a:r>
              <a:rPr lang="nb-NO" baseline="0" dirty="0" err="1" smtClean="0"/>
              <a:t>site</a:t>
            </a:r>
            <a:r>
              <a:rPr lang="nb-NO" baseline="0" dirty="0" smtClean="0"/>
              <a:t> in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future</a:t>
            </a:r>
            <a:r>
              <a:rPr lang="nb-NO" baseline="0" dirty="0" smtClean="0"/>
              <a:t>. 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5B0B2-4E16-48B4-A117-38F6EBA2124B}" type="slidenum">
              <a:rPr lang="nb-NO" smtClean="0"/>
              <a:pPr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51188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In </a:t>
            </a:r>
            <a:r>
              <a:rPr lang="nb-NO" dirty="0" err="1" smtClean="0"/>
              <a:t>the</a:t>
            </a:r>
            <a:r>
              <a:rPr lang="nb-NO" dirty="0" smtClean="0"/>
              <a:t> BP </a:t>
            </a:r>
            <a:r>
              <a:rPr lang="nb-NO" dirty="0" err="1" smtClean="0"/>
              <a:t>work</a:t>
            </a:r>
            <a:r>
              <a:rPr lang="nb-NO" dirty="0" smtClean="0"/>
              <a:t>, </a:t>
            </a:r>
            <a:r>
              <a:rPr lang="nb-NO" dirty="0" err="1" smtClean="0"/>
              <a:t>we</a:t>
            </a:r>
            <a:r>
              <a:rPr lang="nb-NO" dirty="0" smtClean="0"/>
              <a:t> </a:t>
            </a:r>
            <a:r>
              <a:rPr lang="nb-NO" dirty="0" err="1" smtClean="0"/>
              <a:t>are</a:t>
            </a:r>
            <a:r>
              <a:rPr lang="nb-NO" dirty="0" smtClean="0"/>
              <a:t> </a:t>
            </a:r>
            <a:r>
              <a:rPr lang="nb-NO" dirty="0" err="1" smtClean="0"/>
              <a:t>focusing</a:t>
            </a:r>
            <a:r>
              <a:rPr lang="nb-NO" dirty="0" smtClean="0"/>
              <a:t> </a:t>
            </a:r>
            <a:r>
              <a:rPr lang="nb-NO" dirty="0" err="1" smtClean="0"/>
              <a:t>on</a:t>
            </a:r>
            <a:r>
              <a:rPr lang="nb-NO" dirty="0" smtClean="0"/>
              <a:t> </a:t>
            </a:r>
            <a:r>
              <a:rPr lang="nb-NO" dirty="0" err="1" smtClean="0"/>
              <a:t>four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main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subjects</a:t>
            </a:r>
            <a:r>
              <a:rPr lang="nb-NO" baseline="0" dirty="0" smtClean="0"/>
              <a:t>, and I </a:t>
            </a:r>
            <a:r>
              <a:rPr lang="nb-NO" baseline="0" dirty="0" err="1" smtClean="0"/>
              <a:t>will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describe</a:t>
            </a:r>
            <a:r>
              <a:rPr lang="nb-NO" baseline="0" dirty="0" smtClean="0"/>
              <a:t> more </a:t>
            </a:r>
            <a:r>
              <a:rPr lang="nb-NO" baseline="0" dirty="0" err="1" smtClean="0"/>
              <a:t>details</a:t>
            </a:r>
            <a:r>
              <a:rPr lang="nb-NO" baseline="0" dirty="0" smtClean="0"/>
              <a:t> for </a:t>
            </a:r>
            <a:r>
              <a:rPr lang="nb-NO" baseline="0" dirty="0" err="1" smtClean="0"/>
              <a:t>them</a:t>
            </a:r>
            <a:r>
              <a:rPr lang="nb-NO" baseline="0" dirty="0" smtClean="0"/>
              <a:t> later: </a:t>
            </a:r>
          </a:p>
          <a:p>
            <a:r>
              <a:rPr lang="nb-NO" baseline="0" dirty="0" smtClean="0"/>
              <a:t>Best </a:t>
            </a:r>
            <a:r>
              <a:rPr lang="nb-NO" baseline="0" dirty="0" err="1" smtClean="0"/>
              <a:t>practices</a:t>
            </a:r>
            <a:r>
              <a:rPr lang="nb-NO" baseline="0" dirty="0" smtClean="0"/>
              <a:t> for </a:t>
            </a:r>
            <a:r>
              <a:rPr lang="nb-NO" baseline="0" dirty="0" err="1" smtClean="0"/>
              <a:t>modelling</a:t>
            </a:r>
            <a:r>
              <a:rPr lang="nb-NO" baseline="0" dirty="0" smtClean="0"/>
              <a:t> – for </a:t>
            </a:r>
            <a:r>
              <a:rPr lang="nb-NO" baseline="0" dirty="0" err="1" smtClean="0"/>
              <a:t>machine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readability</a:t>
            </a:r>
            <a:endParaRPr lang="nb-NO" baseline="0" dirty="0" smtClean="0"/>
          </a:p>
          <a:p>
            <a:r>
              <a:rPr lang="nb-NO" baseline="0" dirty="0" smtClean="0"/>
              <a:t>Best </a:t>
            </a:r>
            <a:r>
              <a:rPr lang="nb-NO" baseline="0" dirty="0" err="1" smtClean="0"/>
              <a:t>practices</a:t>
            </a:r>
            <a:r>
              <a:rPr lang="nb-NO" baseline="0" dirty="0" smtClean="0"/>
              <a:t> for diagram design – for human </a:t>
            </a:r>
            <a:r>
              <a:rPr lang="nb-NO" baseline="0" dirty="0" err="1" smtClean="0"/>
              <a:t>readability</a:t>
            </a:r>
            <a:endParaRPr lang="nb-NO" baseline="0" dirty="0" smtClean="0"/>
          </a:p>
          <a:p>
            <a:r>
              <a:rPr lang="nb-NO" baseline="0" dirty="0" smtClean="0"/>
              <a:t>Best </a:t>
            </a:r>
            <a:r>
              <a:rPr lang="nb-NO" baseline="0" dirty="0" err="1" smtClean="0"/>
              <a:t>practices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prepare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models</a:t>
            </a:r>
            <a:r>
              <a:rPr lang="nb-NO" baseline="0" dirty="0" smtClean="0"/>
              <a:t> for </a:t>
            </a:r>
            <a:r>
              <a:rPr lang="nb-NO" baseline="0" dirty="0" err="1" smtClean="0"/>
              <a:t>implementation</a:t>
            </a:r>
            <a:endParaRPr lang="nb-NO" baseline="0" dirty="0" smtClean="0"/>
          </a:p>
          <a:p>
            <a:r>
              <a:rPr lang="nb-NO" baseline="0" dirty="0" smtClean="0"/>
              <a:t>Relevant </a:t>
            </a:r>
            <a:r>
              <a:rPr lang="nb-NO" baseline="0" dirty="0" err="1" smtClean="0"/>
              <a:t>rules</a:t>
            </a:r>
            <a:r>
              <a:rPr lang="nb-NO" baseline="0" dirty="0" smtClean="0"/>
              <a:t> from </a:t>
            </a:r>
            <a:r>
              <a:rPr lang="nb-NO" baseline="0" dirty="0" err="1" smtClean="0"/>
              <a:t>strandards</a:t>
            </a:r>
            <a:r>
              <a:rPr lang="nb-NO" baseline="0" dirty="0" smtClean="0"/>
              <a:t> – </a:t>
            </a:r>
            <a:r>
              <a:rPr lang="nb-NO" baseline="0" dirty="0" err="1" smtClean="0"/>
              <a:t>wrapped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into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other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main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subjects</a:t>
            </a:r>
            <a:endParaRPr lang="nb-NO" baseline="0" dirty="0" smtClean="0"/>
          </a:p>
          <a:p>
            <a:endParaRPr lang="nb-NO" baseline="0" dirty="0" smtClean="0"/>
          </a:p>
          <a:p>
            <a:r>
              <a:rPr lang="nb-NO" baseline="0" dirty="0" smtClean="0"/>
              <a:t>In </a:t>
            </a:r>
            <a:r>
              <a:rPr lang="nb-NO" baseline="0" dirty="0" err="1" smtClean="0"/>
              <a:t>addition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also</a:t>
            </a:r>
            <a:r>
              <a:rPr lang="nb-NO" baseline="0" dirty="0" smtClean="0"/>
              <a:t> have a </a:t>
            </a:r>
            <a:r>
              <a:rPr lang="nb-NO" baseline="0" dirty="0" err="1" smtClean="0"/>
              <a:t>topic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basic</a:t>
            </a:r>
            <a:r>
              <a:rPr lang="nb-NO" baseline="0" dirty="0" smtClean="0"/>
              <a:t> UML, and a </a:t>
            </a:r>
            <a:r>
              <a:rPr lang="nb-NO" baseline="0" dirty="0" err="1" smtClean="0"/>
              <a:t>description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different </a:t>
            </a:r>
            <a:r>
              <a:rPr lang="nb-NO" baseline="0" dirty="0" err="1" smtClean="0"/>
              <a:t>levels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abstraction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terminology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related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them</a:t>
            </a:r>
            <a:r>
              <a:rPr lang="nb-NO" baseline="0" dirty="0" smtClean="0"/>
              <a:t>. </a:t>
            </a:r>
            <a:r>
              <a:rPr lang="nb-NO" baseline="0" dirty="0" err="1" smtClean="0"/>
              <a:t>Conceptual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models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application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schemas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implementation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models</a:t>
            </a:r>
            <a:r>
              <a:rPr lang="nb-NO" baseline="0" dirty="0" smtClean="0"/>
              <a:t> and more. 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5B0B2-4E16-48B4-A117-38F6EBA2124B}" type="slidenum">
              <a:rPr lang="nb-NO" smtClean="0"/>
              <a:pPr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51188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There</a:t>
            </a:r>
            <a:r>
              <a:rPr lang="nb-NO" dirty="0" smtClean="0"/>
              <a:t> </a:t>
            </a:r>
            <a:r>
              <a:rPr lang="nb-NO" dirty="0" err="1" smtClean="0"/>
              <a:t>are</a:t>
            </a:r>
            <a:r>
              <a:rPr lang="nb-NO" dirty="0" smtClean="0"/>
              <a:t> a lot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rules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recomendations</a:t>
            </a:r>
            <a:r>
              <a:rPr lang="nb-NO" baseline="0" dirty="0" smtClean="0"/>
              <a:t> for </a:t>
            </a:r>
            <a:r>
              <a:rPr lang="nb-NO" baseline="0" dirty="0" err="1" smtClean="0"/>
              <a:t>models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wrapped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into</a:t>
            </a:r>
            <a:r>
              <a:rPr lang="nb-NO" baseline="0" dirty="0" smtClean="0"/>
              <a:t> ISO/TC211 standards:</a:t>
            </a:r>
          </a:p>
          <a:p>
            <a:r>
              <a:rPr lang="nb-NO" baseline="0" dirty="0" smtClean="0"/>
              <a:t>19103</a:t>
            </a:r>
          </a:p>
          <a:p>
            <a:r>
              <a:rPr lang="nb-NO" baseline="0" dirty="0" smtClean="0"/>
              <a:t>19109</a:t>
            </a:r>
          </a:p>
          <a:p>
            <a:r>
              <a:rPr lang="nb-NO" baseline="0" dirty="0" smtClean="0"/>
              <a:t>19136</a:t>
            </a:r>
          </a:p>
          <a:p>
            <a:r>
              <a:rPr lang="nb-NO" baseline="0" dirty="0" smtClean="0"/>
              <a:t>19139</a:t>
            </a:r>
          </a:p>
          <a:p>
            <a:r>
              <a:rPr lang="nb-NO" baseline="0" dirty="0" smtClean="0"/>
              <a:t>In </a:t>
            </a:r>
            <a:r>
              <a:rPr lang="nb-NO" baseline="0" dirty="0" err="1" smtClean="0"/>
              <a:t>addition</a:t>
            </a:r>
            <a:r>
              <a:rPr lang="nb-NO" baseline="0" dirty="0" smtClean="0"/>
              <a:t>, for </a:t>
            </a:r>
            <a:r>
              <a:rPr lang="nb-NO" baseline="0" dirty="0" err="1" smtClean="0"/>
              <a:t>instance</a:t>
            </a:r>
            <a:r>
              <a:rPr lang="nb-NO" baseline="0" dirty="0" smtClean="0"/>
              <a:t> INSPIRE have </a:t>
            </a:r>
            <a:r>
              <a:rPr lang="nb-NO" baseline="0" dirty="0" err="1" smtClean="0"/>
              <a:t>some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rules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recomendations</a:t>
            </a:r>
            <a:r>
              <a:rPr lang="nb-NO" baseline="0" dirty="0" smtClean="0"/>
              <a:t>  in </a:t>
            </a:r>
            <a:r>
              <a:rPr lang="nb-NO" baseline="0" dirty="0" err="1" smtClean="0"/>
              <a:t>their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generic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conceptual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model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other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documents</a:t>
            </a:r>
            <a:r>
              <a:rPr lang="nb-NO" baseline="0" dirty="0" smtClean="0"/>
              <a:t>. </a:t>
            </a:r>
          </a:p>
          <a:p>
            <a:r>
              <a:rPr lang="nb-NO" baseline="0" dirty="0" smtClean="0"/>
              <a:t>In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BP </a:t>
            </a:r>
            <a:r>
              <a:rPr lang="nb-NO" baseline="0" dirty="0" err="1" smtClean="0"/>
              <a:t>work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rules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recomendations</a:t>
            </a:r>
            <a:r>
              <a:rPr lang="nb-NO" baseline="0" dirty="0" smtClean="0"/>
              <a:t> from different standards and </a:t>
            </a:r>
            <a:r>
              <a:rPr lang="nb-NO" baseline="0" dirty="0" err="1" smtClean="0"/>
              <a:t>other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documents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collected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put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into</a:t>
            </a:r>
            <a:r>
              <a:rPr lang="nb-NO" baseline="0" dirty="0" smtClean="0"/>
              <a:t> a </a:t>
            </a:r>
            <a:r>
              <a:rPr lang="nb-NO" baseline="0" dirty="0" err="1" smtClean="0"/>
              <a:t>practical</a:t>
            </a:r>
            <a:r>
              <a:rPr lang="nb-NO" baseline="0" dirty="0" smtClean="0"/>
              <a:t> setting. It is </a:t>
            </a:r>
            <a:r>
              <a:rPr lang="nb-NO" baseline="0" dirty="0" err="1" smtClean="0"/>
              <a:t>important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say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are</a:t>
            </a:r>
            <a:r>
              <a:rPr lang="nb-NO" baseline="0" dirty="0" smtClean="0"/>
              <a:t> not </a:t>
            </a:r>
            <a:r>
              <a:rPr lang="nb-NO" baseline="0" dirty="0" err="1" smtClean="0"/>
              <a:t>rewriting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standards, just </a:t>
            </a:r>
            <a:r>
              <a:rPr lang="nb-NO" baseline="0" dirty="0" err="1" smtClean="0"/>
              <a:t>collecting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presenting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rules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recomendations</a:t>
            </a:r>
            <a:r>
              <a:rPr lang="nb-NO" baseline="0" dirty="0" smtClean="0"/>
              <a:t> in a </a:t>
            </a:r>
            <a:r>
              <a:rPr lang="nb-NO" baseline="0" dirty="0" err="1" smtClean="0"/>
              <a:t>practical</a:t>
            </a:r>
            <a:r>
              <a:rPr lang="nb-NO" baseline="0" dirty="0" smtClean="0"/>
              <a:t> setting. People </a:t>
            </a:r>
            <a:r>
              <a:rPr lang="nb-NO" baseline="0" dirty="0" err="1" smtClean="0"/>
              <a:t>will</a:t>
            </a:r>
            <a:r>
              <a:rPr lang="nb-NO" baseline="0" dirty="0" smtClean="0"/>
              <a:t> still have to </a:t>
            </a:r>
            <a:r>
              <a:rPr lang="nb-NO" baseline="0" dirty="0" err="1" smtClean="0"/>
              <a:t>buy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standards to </a:t>
            </a:r>
            <a:r>
              <a:rPr lang="nb-NO" baseline="0" dirty="0" err="1" smtClean="0"/>
              <a:t>check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their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models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follow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conformace</a:t>
            </a:r>
            <a:r>
              <a:rPr lang="nb-NO" baseline="0" dirty="0" smtClean="0"/>
              <a:t> tests.</a:t>
            </a:r>
          </a:p>
          <a:p>
            <a:endParaRPr lang="nb-NO" baseline="0" dirty="0" smtClean="0"/>
          </a:p>
          <a:p>
            <a:r>
              <a:rPr lang="nb-NO" baseline="0" dirty="0" smtClean="0"/>
              <a:t>This slide shows an </a:t>
            </a:r>
            <a:r>
              <a:rPr lang="nb-NO" baseline="0" dirty="0" err="1" smtClean="0"/>
              <a:t>example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how</a:t>
            </a:r>
            <a:r>
              <a:rPr lang="nb-NO" baseline="0" dirty="0" smtClean="0"/>
              <a:t> a </a:t>
            </a:r>
            <a:r>
              <a:rPr lang="nb-NO" baseline="0" dirty="0" err="1" smtClean="0"/>
              <a:t>recomendation</a:t>
            </a:r>
            <a:r>
              <a:rPr lang="nb-NO" baseline="0" dirty="0" smtClean="0"/>
              <a:t> from 19103 is </a:t>
            </a:r>
            <a:r>
              <a:rPr lang="nb-NO" baseline="0" dirty="0" err="1" smtClean="0"/>
              <a:t>presented</a:t>
            </a:r>
            <a:r>
              <a:rPr lang="nb-NO" baseline="0" dirty="0" smtClean="0"/>
              <a:t> in a BP setting: How to </a:t>
            </a:r>
            <a:r>
              <a:rPr lang="nb-NO" baseline="0" dirty="0" err="1" smtClean="0"/>
              <a:t>write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constraints</a:t>
            </a:r>
            <a:r>
              <a:rPr lang="nb-NO" baseline="0" dirty="0" smtClean="0"/>
              <a:t>. 19103 </a:t>
            </a:r>
            <a:r>
              <a:rPr lang="nb-NO" baseline="0" dirty="0" err="1" smtClean="0"/>
              <a:t>recomend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should</a:t>
            </a:r>
            <a:r>
              <a:rPr lang="nb-NO" baseline="0" dirty="0" smtClean="0"/>
              <a:t> be </a:t>
            </a:r>
            <a:r>
              <a:rPr lang="nb-NO" baseline="0" dirty="0" err="1" smtClean="0"/>
              <a:t>expressed</a:t>
            </a:r>
            <a:r>
              <a:rPr lang="nb-NO" baseline="0" dirty="0" smtClean="0"/>
              <a:t> in OCL, and in a </a:t>
            </a:r>
            <a:r>
              <a:rPr lang="nb-NO" baseline="0" dirty="0" err="1" smtClean="0"/>
              <a:t>natural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language</a:t>
            </a:r>
            <a:r>
              <a:rPr lang="nb-NO" baseline="0" dirty="0" smtClean="0"/>
              <a:t> in </a:t>
            </a:r>
            <a:r>
              <a:rPr lang="nb-NO" baseline="0" dirty="0" err="1" smtClean="0"/>
              <a:t>addition</a:t>
            </a:r>
            <a:r>
              <a:rPr lang="nb-NO" baseline="0" dirty="0" smtClean="0"/>
              <a:t>. This </a:t>
            </a:r>
            <a:r>
              <a:rPr lang="nb-NO" baseline="0" dirty="0" err="1" smtClean="0"/>
              <a:t>recomandation</a:t>
            </a:r>
            <a:r>
              <a:rPr lang="nb-NO" baseline="0" dirty="0" smtClean="0"/>
              <a:t> is </a:t>
            </a:r>
            <a:r>
              <a:rPr lang="nb-NO" baseline="0" dirty="0" err="1" smtClean="0"/>
              <a:t>further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explained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wiki, </a:t>
            </a:r>
            <a:r>
              <a:rPr lang="nb-NO" baseline="0" dirty="0" err="1" smtClean="0"/>
              <a:t>where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recomend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write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natural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language</a:t>
            </a:r>
            <a:r>
              <a:rPr lang="nb-NO" baseline="0" dirty="0" smtClean="0"/>
              <a:t> first, and </a:t>
            </a:r>
            <a:r>
              <a:rPr lang="nb-NO" baseline="0" dirty="0" err="1" smtClean="0"/>
              <a:t>then</a:t>
            </a:r>
            <a:r>
              <a:rPr lang="nb-NO" baseline="0" dirty="0" smtClean="0"/>
              <a:t> translate </a:t>
            </a:r>
            <a:r>
              <a:rPr lang="nb-NO" baseline="0" dirty="0" err="1" smtClean="0"/>
              <a:t>into</a:t>
            </a:r>
            <a:r>
              <a:rPr lang="nb-NO" baseline="0" dirty="0" smtClean="0"/>
              <a:t> OCL. </a:t>
            </a:r>
            <a:r>
              <a:rPr lang="nb-NO" baseline="0" dirty="0" err="1" smtClean="0"/>
              <a:t>Writing</a:t>
            </a:r>
            <a:r>
              <a:rPr lang="nb-NO" baseline="0" dirty="0" smtClean="0"/>
              <a:t> OCL is not </a:t>
            </a:r>
            <a:r>
              <a:rPr lang="nb-NO" baseline="0" dirty="0" err="1" smtClean="0"/>
              <a:t>very</a:t>
            </a:r>
            <a:r>
              <a:rPr lang="nb-NO" baseline="0" dirty="0" smtClean="0"/>
              <a:t> intuitive.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5B0B2-4E16-48B4-A117-38F6EBA2124B}" type="slidenum">
              <a:rPr lang="nb-NO" smtClean="0"/>
              <a:pPr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1811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In </a:t>
            </a:r>
            <a:r>
              <a:rPr lang="nb-NO" dirty="0" err="1" smtClean="0"/>
              <a:t>addition</a:t>
            </a:r>
            <a:r>
              <a:rPr lang="nb-NO" dirty="0" smtClean="0"/>
              <a:t> to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rules</a:t>
            </a:r>
            <a:r>
              <a:rPr lang="nb-NO" dirty="0" smtClean="0"/>
              <a:t> and </a:t>
            </a:r>
            <a:r>
              <a:rPr lang="nb-NO" dirty="0" err="1" smtClean="0"/>
              <a:t>recomendations</a:t>
            </a:r>
            <a:r>
              <a:rPr lang="nb-NO" baseline="0" dirty="0" smtClean="0"/>
              <a:t> in standards, </a:t>
            </a:r>
            <a:r>
              <a:rPr lang="nb-NO" baseline="0" dirty="0" err="1" smtClean="0"/>
              <a:t>there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are</a:t>
            </a:r>
            <a:r>
              <a:rPr lang="nb-NO" baseline="0" dirty="0" smtClean="0"/>
              <a:t> a </a:t>
            </a:r>
            <a:r>
              <a:rPr lang="nb-NO" baseline="0" dirty="0" err="1" smtClean="0"/>
              <a:t>number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documents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describe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some</a:t>
            </a:r>
            <a:r>
              <a:rPr lang="nb-NO" baseline="0" dirty="0" smtClean="0"/>
              <a:t> best </a:t>
            </a:r>
            <a:r>
              <a:rPr lang="nb-NO" baseline="0" dirty="0" err="1" smtClean="0"/>
              <a:t>practices</a:t>
            </a:r>
            <a:r>
              <a:rPr lang="nb-NO" baseline="0" dirty="0" smtClean="0"/>
              <a:t>. The OGC </a:t>
            </a:r>
            <a:r>
              <a:rPr lang="nb-NO" baseline="0" dirty="0" err="1" smtClean="0"/>
              <a:t>started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working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a </a:t>
            </a:r>
            <a:r>
              <a:rPr lang="nb-NO" baseline="0" dirty="0" err="1" smtClean="0"/>
              <a:t>domain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modelling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cookbook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some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years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ago</a:t>
            </a:r>
            <a:r>
              <a:rPr lang="nb-NO" baseline="0" dirty="0" smtClean="0"/>
              <a:t>. It </a:t>
            </a:r>
            <a:r>
              <a:rPr lang="nb-NO" baseline="0" dirty="0" err="1" smtClean="0"/>
              <a:t>seems</a:t>
            </a:r>
            <a:r>
              <a:rPr lang="nb-NO" baseline="0" dirty="0" smtClean="0"/>
              <a:t> like </a:t>
            </a:r>
            <a:r>
              <a:rPr lang="nb-NO" baseline="0" dirty="0" err="1" smtClean="0"/>
              <a:t>this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work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stopped</a:t>
            </a:r>
            <a:r>
              <a:rPr lang="nb-NO" baseline="0" dirty="0" smtClean="0"/>
              <a:t> at </a:t>
            </a:r>
            <a:r>
              <a:rPr lang="nb-NO" baseline="0" dirty="0" err="1" smtClean="0"/>
              <a:t>some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point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before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cookbook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was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finished</a:t>
            </a:r>
            <a:r>
              <a:rPr lang="nb-NO" baseline="0" dirty="0" smtClean="0"/>
              <a:t>. </a:t>
            </a:r>
            <a:r>
              <a:rPr lang="nb-NO" baseline="0" dirty="0" err="1" smtClean="0"/>
              <a:t>But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document</a:t>
            </a:r>
            <a:r>
              <a:rPr lang="nb-NO" baseline="0" dirty="0" smtClean="0"/>
              <a:t> has </a:t>
            </a:r>
            <a:r>
              <a:rPr lang="nb-NO" baseline="0" dirty="0" err="1" smtClean="0"/>
              <a:t>some</a:t>
            </a:r>
            <a:r>
              <a:rPr lang="nb-NO" baseline="0" dirty="0" smtClean="0"/>
              <a:t> best </a:t>
            </a:r>
            <a:r>
              <a:rPr lang="nb-NO" baseline="0" dirty="0" err="1" smtClean="0"/>
              <a:t>practices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descriptions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really</a:t>
            </a:r>
            <a:r>
              <a:rPr lang="nb-NO" baseline="0" dirty="0" smtClean="0"/>
              <a:t> relevant for </a:t>
            </a:r>
            <a:r>
              <a:rPr lang="nb-NO" baseline="0" dirty="0" err="1" smtClean="0"/>
              <a:t>our</a:t>
            </a:r>
            <a:r>
              <a:rPr lang="nb-NO" baseline="0" dirty="0" smtClean="0"/>
              <a:t> BP </a:t>
            </a:r>
            <a:r>
              <a:rPr lang="nb-NO" baseline="0" dirty="0" err="1" smtClean="0"/>
              <a:t>work</a:t>
            </a:r>
            <a:r>
              <a:rPr lang="nb-NO" baseline="0" dirty="0" smtClean="0"/>
              <a:t>.</a:t>
            </a:r>
          </a:p>
          <a:p>
            <a:endParaRPr lang="nb-NO" baseline="0" dirty="0" smtClean="0"/>
          </a:p>
          <a:p>
            <a:r>
              <a:rPr lang="nb-NO" baseline="0" dirty="0" err="1" smtClean="0"/>
              <a:t>Also</a:t>
            </a:r>
            <a:r>
              <a:rPr lang="nb-NO" baseline="0" dirty="0" smtClean="0"/>
              <a:t>, INSPIRE has a </a:t>
            </a:r>
            <a:r>
              <a:rPr lang="nb-NO" baseline="0" dirty="0" err="1" smtClean="0"/>
              <a:t>tutorial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how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use</a:t>
            </a:r>
            <a:r>
              <a:rPr lang="nb-NO" baseline="0" dirty="0" smtClean="0"/>
              <a:t> EA and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subersion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repository</a:t>
            </a:r>
            <a:r>
              <a:rPr lang="nb-NO" baseline="0" dirty="0" smtClean="0"/>
              <a:t>. This </a:t>
            </a:r>
            <a:r>
              <a:rPr lang="nb-NO" baseline="0" dirty="0" err="1" smtClean="0"/>
              <a:t>document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also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describes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some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basic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rules</a:t>
            </a:r>
            <a:r>
              <a:rPr lang="nb-NO" baseline="0" dirty="0" smtClean="0"/>
              <a:t> for </a:t>
            </a:r>
            <a:r>
              <a:rPr lang="nb-NO" baseline="0" dirty="0" err="1" smtClean="0"/>
              <a:t>how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create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models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how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illustrate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constraints</a:t>
            </a:r>
            <a:r>
              <a:rPr lang="nb-NO" baseline="0" dirty="0" smtClean="0"/>
              <a:t>, and more. </a:t>
            </a:r>
          </a:p>
          <a:p>
            <a:endParaRPr lang="nb-NO" baseline="0" dirty="0" smtClean="0"/>
          </a:p>
          <a:p>
            <a:r>
              <a:rPr lang="nb-NO" baseline="0" dirty="0" smtClean="0"/>
              <a:t>The relevant </a:t>
            </a:r>
            <a:r>
              <a:rPr lang="nb-NO" baseline="0" dirty="0" err="1" smtClean="0"/>
              <a:t>documents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linked</a:t>
            </a:r>
            <a:r>
              <a:rPr lang="nb-NO" baseline="0" dirty="0" smtClean="0"/>
              <a:t> to from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wiki, and </a:t>
            </a:r>
            <a:r>
              <a:rPr lang="nb-NO" baseline="0" dirty="0" err="1" smtClean="0"/>
              <a:t>some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descriptions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are</a:t>
            </a:r>
            <a:r>
              <a:rPr lang="nb-NO" baseline="0" dirty="0" smtClean="0"/>
              <a:t> or </a:t>
            </a:r>
            <a:r>
              <a:rPr lang="nb-NO" baseline="0" dirty="0" err="1" smtClean="0"/>
              <a:t>will</a:t>
            </a:r>
            <a:r>
              <a:rPr lang="nb-NO" baseline="0" dirty="0" smtClean="0"/>
              <a:t> be </a:t>
            </a:r>
            <a:r>
              <a:rPr lang="nb-NO" baseline="0" dirty="0" err="1" smtClean="0"/>
              <a:t>adopted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into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wiki </a:t>
            </a:r>
            <a:r>
              <a:rPr lang="nb-NO" baseline="0" dirty="0" err="1" smtClean="0"/>
              <a:t>pages</a:t>
            </a:r>
            <a:r>
              <a:rPr lang="nb-NO" baseline="0" dirty="0" smtClean="0"/>
              <a:t>. 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5B0B2-4E16-48B4-A117-38F6EBA2124B}" type="slidenum">
              <a:rPr lang="nb-NO" smtClean="0"/>
              <a:pPr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52526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 userDrawn="1"/>
        </p:nvSpPr>
        <p:spPr>
          <a:xfrm>
            <a:off x="1284994" y="6329858"/>
            <a:ext cx="7596000" cy="26077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87" tIns="32142" rIns="64287" bIns="32142" rtlCol="0" anchor="ctr"/>
          <a:lstStyle/>
          <a:p>
            <a:pPr algn="ctr"/>
            <a:endParaRPr lang="nb-NO"/>
          </a:p>
        </p:txBody>
      </p:sp>
      <p:sp>
        <p:nvSpPr>
          <p:cNvPr id="15" name="Rektangel 14"/>
          <p:cNvSpPr/>
          <p:nvPr userDrawn="1"/>
        </p:nvSpPr>
        <p:spPr>
          <a:xfrm>
            <a:off x="258995" y="6329858"/>
            <a:ext cx="1033200" cy="260779"/>
          </a:xfrm>
          <a:prstGeom prst="rect">
            <a:avLst/>
          </a:prstGeom>
          <a:solidFill>
            <a:srgbClr val="ED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87" tIns="32142" rIns="64287" bIns="32142" rtlCol="0" anchor="ctr"/>
          <a:lstStyle/>
          <a:p>
            <a:pPr algn="ctr"/>
            <a:endParaRPr lang="nb-NO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80415" cy="3515546"/>
          </a:xfrm>
          <a:prstGeom prst="rect">
            <a:avLst/>
          </a:prstGeom>
        </p:spPr>
      </p:pic>
      <p:sp>
        <p:nvSpPr>
          <p:cNvPr id="12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44400" y="6386400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EuroSDR Data modelling workshop, Copenhagen 28.-30.1.2015</a:t>
            </a:r>
            <a:endParaRPr lang="nb-NO" dirty="0"/>
          </a:p>
        </p:txBody>
      </p:sp>
      <p:sp>
        <p:nvSpPr>
          <p:cNvPr id="19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2029" y="6162250"/>
            <a:ext cx="259768" cy="15192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FBFA5D4-7951-41B2-927E-5337A5295656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20" name="Bild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162" y="250826"/>
            <a:ext cx="1170282" cy="871741"/>
          </a:xfrm>
          <a:prstGeom prst="rect">
            <a:avLst/>
          </a:prstGeom>
        </p:spPr>
      </p:pic>
      <p:sp>
        <p:nvSpPr>
          <p:cNvPr id="13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96" y="6386885"/>
            <a:ext cx="1026000" cy="17216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fld id="{FC6275D6-7F35-4420-B4F4-BD0CDE35B996}" type="datetime1">
              <a:rPr lang="en-GB" smtClean="0"/>
              <a:t>27/04/2015</a:t>
            </a:fld>
            <a:endParaRPr lang="nb-NO" dirty="0"/>
          </a:p>
        </p:txBody>
      </p:sp>
      <p:sp>
        <p:nvSpPr>
          <p:cNvPr id="17" name="Tittel 3"/>
          <p:cNvSpPr>
            <a:spLocks noGrp="1"/>
          </p:cNvSpPr>
          <p:nvPr>
            <p:ph type="ctrTitle"/>
          </p:nvPr>
        </p:nvSpPr>
        <p:spPr>
          <a:xfrm>
            <a:off x="1627151" y="2348880"/>
            <a:ext cx="7205077" cy="165618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nb-NO" sz="3600" smtClean="0"/>
              <a:t>Klikk for å redigere tittelstil</a:t>
            </a:r>
            <a:endParaRPr lang="nb-NO" sz="3600" dirty="0"/>
          </a:p>
        </p:txBody>
      </p:sp>
      <p:sp>
        <p:nvSpPr>
          <p:cNvPr id="18" name="Undertittel 4"/>
          <p:cNvSpPr>
            <a:spLocks noGrp="1"/>
          </p:cNvSpPr>
          <p:nvPr>
            <p:ph type="subTitle" idx="1"/>
          </p:nvPr>
        </p:nvSpPr>
        <p:spPr>
          <a:xfrm>
            <a:off x="1619672" y="4293096"/>
            <a:ext cx="7204788" cy="108012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nb-NO" sz="2400" smtClean="0"/>
              <a:t>Klikk for å redigere undertittelstil i malen</a:t>
            </a:r>
            <a:endParaRPr lang="nb-NO" sz="240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275501" y="699634"/>
            <a:ext cx="5693770" cy="35479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0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44400" y="6386400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EuroSDR Data modelling workshop, Copenhagen 28.-30.1.2015</a:t>
            </a:r>
            <a:endParaRPr lang="nb-NO" dirty="0"/>
          </a:p>
        </p:txBody>
      </p:sp>
      <p:sp>
        <p:nvSpPr>
          <p:cNvPr id="11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2029" y="6162250"/>
            <a:ext cx="259768" cy="15192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FBFA5D4-7951-41B2-927E-5337A5295656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7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96" y="6386885"/>
            <a:ext cx="1026000" cy="17216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fld id="{D9B6CA8F-33D4-4A96-AFC2-00FA2AED5D69}" type="datetime1">
              <a:rPr lang="en-GB" smtClean="0"/>
              <a:t>27/04/2015</a:t>
            </a:fld>
            <a:endParaRPr lang="nb-NO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tellysbilde m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/>
        </p:nvSpPr>
        <p:spPr>
          <a:xfrm>
            <a:off x="1296000" y="1951535"/>
            <a:ext cx="7560000" cy="26077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80" tIns="32139" rIns="64280" bIns="32139" rtlCol="0" anchor="ctr"/>
          <a:lstStyle/>
          <a:p>
            <a:pPr algn="ctr"/>
            <a:endParaRPr lang="nb-NO"/>
          </a:p>
        </p:txBody>
      </p:sp>
      <p:sp>
        <p:nvSpPr>
          <p:cNvPr id="9" name="Rektangel 8"/>
          <p:cNvSpPr/>
          <p:nvPr/>
        </p:nvSpPr>
        <p:spPr>
          <a:xfrm>
            <a:off x="253171" y="1949378"/>
            <a:ext cx="1044000" cy="260779"/>
          </a:xfrm>
          <a:prstGeom prst="rect">
            <a:avLst/>
          </a:prstGeom>
          <a:solidFill>
            <a:srgbClr val="ED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80" tIns="32139" rIns="64280" bIns="32139" rtlCol="0" anchor="ctr"/>
          <a:lstStyle/>
          <a:p>
            <a:pPr algn="ctr"/>
            <a:endParaRPr lang="nb-NO"/>
          </a:p>
        </p:txBody>
      </p:sp>
      <p:sp>
        <p:nvSpPr>
          <p:cNvPr id="15" name="Plassholder for bilde 14"/>
          <p:cNvSpPr>
            <a:spLocks noGrp="1"/>
          </p:cNvSpPr>
          <p:nvPr>
            <p:ph type="pic" sz="quarter" idx="12" hasCustomPrompt="1"/>
          </p:nvPr>
        </p:nvSpPr>
        <p:spPr>
          <a:xfrm>
            <a:off x="253172" y="2481200"/>
            <a:ext cx="8607745" cy="4137020"/>
          </a:xfrm>
          <a:noFill/>
        </p:spPr>
        <p:txBody>
          <a:bodyPr tIns="1644928"/>
          <a:lstStyle>
            <a:lvl1pPr algn="ctr">
              <a:buNone/>
              <a:defRPr baseline="0"/>
            </a:lvl1pPr>
          </a:lstStyle>
          <a:p>
            <a:r>
              <a:rPr lang="nb-NO" dirty="0" smtClean="0"/>
              <a:t>Sett inn bilde</a:t>
            </a:r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36737" y="1380925"/>
            <a:ext cx="5871868" cy="50214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36735" y="1099354"/>
            <a:ext cx="5871866" cy="339581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ED9300"/>
                </a:solidFill>
              </a:defRPr>
            </a:lvl1pPr>
            <a:lvl2pPr marL="457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3172" y="1994171"/>
            <a:ext cx="1042569" cy="172165"/>
          </a:xfrm>
        </p:spPr>
        <p:txBody>
          <a:bodyPr/>
          <a:lstStyle>
            <a:lvl1pPr>
              <a:defRPr spc="80" baseline="0"/>
            </a:lvl1pPr>
          </a:lstStyle>
          <a:p>
            <a:fld id="{59144AC6-893C-4B2A-8C4D-299C77A34C8F}" type="datetime1">
              <a:rPr lang="en-GB" smtClean="0"/>
              <a:t>27/04/2015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559990" y="1999930"/>
            <a:ext cx="7247338" cy="17216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smtClean="0"/>
              <a:t>EuroSDR Data modelling workshop, Copenhagen 28.-30.1.2015</a:t>
            </a:r>
            <a:endParaRPr lang="nb-NO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564" y="-5422"/>
            <a:ext cx="1509025" cy="8831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22"/>
            <a:ext cx="1354693" cy="180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41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5B0F-AD78-4B73-AE4A-C054A3B663EC}" type="datetime1">
              <a:rPr lang="en-GB" smtClean="0"/>
              <a:t>27/04/2015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EuroSDR Data modelling workshop, Copenhagen 28.-30.1.2015</a:t>
            </a: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CCC4C-71EA-417D-9AE5-E5103E01B96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7945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275501" y="699634"/>
            <a:ext cx="5693770" cy="35479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300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1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44400" y="6386400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EuroSDR Data modelling workshop, Copenhagen 28.-30.1.2015</a:t>
            </a:r>
            <a:endParaRPr lang="nb-NO" dirty="0"/>
          </a:p>
        </p:txBody>
      </p:sp>
      <p:sp>
        <p:nvSpPr>
          <p:cNvPr id="12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2029" y="6162250"/>
            <a:ext cx="259768" cy="15192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FBFA5D4-7951-41B2-927E-5337A5295656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9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96" y="6386885"/>
            <a:ext cx="1026000" cy="17216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fld id="{BFAD1DD6-2A17-46F0-9290-2F506B4AEB67}" type="datetime1">
              <a:rPr lang="en-GB" smtClean="0"/>
              <a:t>27/04/2015</a:t>
            </a:fld>
            <a:endParaRPr lang="nb-N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/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1296000" y="1951534"/>
            <a:ext cx="7560000" cy="26077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87" tIns="32142" rIns="64287" bIns="32142" rtlCol="0" anchor="ctr"/>
          <a:lstStyle/>
          <a:p>
            <a:pPr algn="ctr"/>
            <a:endParaRPr lang="nb-NO"/>
          </a:p>
        </p:txBody>
      </p:sp>
      <p:sp>
        <p:nvSpPr>
          <p:cNvPr id="9" name="Rektangel 8"/>
          <p:cNvSpPr/>
          <p:nvPr userDrawn="1"/>
        </p:nvSpPr>
        <p:spPr>
          <a:xfrm>
            <a:off x="253170" y="1949377"/>
            <a:ext cx="1044000" cy="260779"/>
          </a:xfrm>
          <a:prstGeom prst="rect">
            <a:avLst/>
          </a:prstGeom>
          <a:solidFill>
            <a:srgbClr val="ED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87" tIns="32142" rIns="64287" bIns="32142" rtlCol="0" anchor="ctr"/>
          <a:lstStyle/>
          <a:p>
            <a:pPr algn="ctr"/>
            <a:endParaRPr lang="nb-NO"/>
          </a:p>
        </p:txBody>
      </p:sp>
      <p:sp>
        <p:nvSpPr>
          <p:cNvPr id="15" name="Plassholder for bilde 14"/>
          <p:cNvSpPr>
            <a:spLocks noGrp="1"/>
          </p:cNvSpPr>
          <p:nvPr>
            <p:ph type="pic" sz="quarter" idx="12" hasCustomPrompt="1"/>
          </p:nvPr>
        </p:nvSpPr>
        <p:spPr>
          <a:xfrm>
            <a:off x="253171" y="2481200"/>
            <a:ext cx="8607745" cy="4137020"/>
          </a:xfrm>
          <a:noFill/>
        </p:spPr>
        <p:txBody>
          <a:bodyPr tIns="1645093"/>
          <a:lstStyle>
            <a:lvl1pPr algn="ctr">
              <a:buNone/>
              <a:defRPr baseline="0"/>
            </a:lvl1pPr>
          </a:lstStyle>
          <a:p>
            <a:r>
              <a:rPr lang="nb-NO" dirty="0" smtClean="0"/>
              <a:t>Sett inn bilde</a:t>
            </a:r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36737" y="1380925"/>
            <a:ext cx="5871868" cy="50214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36735" y="1099354"/>
            <a:ext cx="5871866" cy="339581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ED9300"/>
                </a:solidFill>
              </a:defRPr>
            </a:lvl1pPr>
            <a:lvl2pPr marL="4571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3171" y="1994170"/>
            <a:ext cx="1042569" cy="172165"/>
          </a:xfrm>
        </p:spPr>
        <p:txBody>
          <a:bodyPr/>
          <a:lstStyle>
            <a:lvl1pPr>
              <a:defRPr spc="80" baseline="0"/>
            </a:lvl1pPr>
          </a:lstStyle>
          <a:p>
            <a:fld id="{9FD97C81-DC21-4886-A108-753FDE84FF16}" type="datetime1">
              <a:rPr lang="en-GB" smtClean="0"/>
              <a:t>27/04/2015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559990" y="1999929"/>
            <a:ext cx="7247338" cy="17216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smtClean="0"/>
              <a:t>EuroSDR Data modelling workshop, Copenhagen 28.-30.1.2015</a:t>
            </a:r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22"/>
            <a:ext cx="1354693" cy="1809220"/>
          </a:xfrm>
          <a:prstGeom prst="rect">
            <a:avLst/>
          </a:prstGeom>
        </p:spPr>
      </p:pic>
      <p:pic>
        <p:nvPicPr>
          <p:cNvPr id="11" name="Bild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162" y="250826"/>
            <a:ext cx="1170282" cy="8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13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m/mø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1296000" y="1951534"/>
            <a:ext cx="7560000" cy="26077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87" tIns="32142" rIns="64287" bIns="32142" rtlCol="0" anchor="ctr"/>
          <a:lstStyle/>
          <a:p>
            <a:pPr algn="ctr"/>
            <a:endParaRPr lang="nb-NO"/>
          </a:p>
        </p:txBody>
      </p:sp>
      <p:sp>
        <p:nvSpPr>
          <p:cNvPr id="9" name="Rektangel 8"/>
          <p:cNvSpPr/>
          <p:nvPr userDrawn="1"/>
        </p:nvSpPr>
        <p:spPr>
          <a:xfrm>
            <a:off x="253170" y="1949377"/>
            <a:ext cx="1044000" cy="260779"/>
          </a:xfrm>
          <a:prstGeom prst="rect">
            <a:avLst/>
          </a:prstGeom>
          <a:solidFill>
            <a:srgbClr val="ED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87" tIns="32142" rIns="64287" bIns="32142" rtlCol="0" anchor="ctr"/>
          <a:lstStyle/>
          <a:p>
            <a:pPr algn="ctr"/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36737" y="1380925"/>
            <a:ext cx="5871868" cy="50214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36735" y="1099354"/>
            <a:ext cx="5871866" cy="339581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ED9300"/>
                </a:solidFill>
              </a:defRPr>
            </a:lvl1pPr>
            <a:lvl2pPr marL="4571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22"/>
            <a:ext cx="1354693" cy="180922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2480400"/>
            <a:ext cx="8607600" cy="4136400"/>
          </a:xfrm>
          <a:prstGeom prst="rect">
            <a:avLst/>
          </a:prstGeom>
        </p:spPr>
      </p:pic>
      <p:pic>
        <p:nvPicPr>
          <p:cNvPr id="13" name="Bild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162" y="250826"/>
            <a:ext cx="1170282" cy="871741"/>
          </a:xfrm>
          <a:prstGeom prst="rect">
            <a:avLst/>
          </a:prstGeom>
        </p:spPr>
      </p:pic>
      <p:sp>
        <p:nvSpPr>
          <p:cNvPr id="15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3171" y="1994170"/>
            <a:ext cx="1042569" cy="172165"/>
          </a:xfrm>
        </p:spPr>
        <p:txBody>
          <a:bodyPr/>
          <a:lstStyle>
            <a:lvl1pPr>
              <a:defRPr spc="80" baseline="0"/>
            </a:lvl1pPr>
          </a:lstStyle>
          <a:p>
            <a:fld id="{355FC33F-A908-45EF-B391-A3433ABCC0FC}" type="datetime1">
              <a:rPr lang="en-GB" smtClean="0"/>
              <a:t>27/04/2015</a:t>
            </a:fld>
            <a:endParaRPr lang="nb-NO" dirty="0"/>
          </a:p>
        </p:txBody>
      </p:sp>
      <p:sp>
        <p:nvSpPr>
          <p:cNvPr id="16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1559990" y="1999929"/>
            <a:ext cx="7247338" cy="17216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smtClean="0"/>
              <a:t>EuroSDR Data modelling workshop, Copenhagen 28.-30.1.2015</a:t>
            </a:r>
            <a:endParaRPr lang="nb-NO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1275501" y="699634"/>
            <a:ext cx="5693770" cy="35479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8" name="Plassholder for innhold 2"/>
          <p:cNvSpPr>
            <a:spLocks noGrp="1"/>
          </p:cNvSpPr>
          <p:nvPr>
            <p:ph idx="1"/>
          </p:nvPr>
        </p:nvSpPr>
        <p:spPr>
          <a:xfrm>
            <a:off x="1273842" y="1778269"/>
            <a:ext cx="4019032" cy="4294800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5753686" y="1834758"/>
            <a:ext cx="3132000" cy="42372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nb-NO" smtClean="0"/>
              <a:t>Klikk ikonet for å legge til et bilde</a:t>
            </a:r>
            <a:endParaRPr lang="en-GB" dirty="0"/>
          </a:p>
        </p:txBody>
      </p:sp>
      <p:sp>
        <p:nvSpPr>
          <p:cNvPr id="10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44400" y="6386400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EuroSDR Data modelling workshop, Copenhagen 28.-30.1.2015</a:t>
            </a:r>
            <a:endParaRPr lang="nb-NO" dirty="0"/>
          </a:p>
        </p:txBody>
      </p:sp>
      <p:sp>
        <p:nvSpPr>
          <p:cNvPr id="11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2029" y="6162250"/>
            <a:ext cx="259768" cy="15192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FBFA5D4-7951-41B2-927E-5337A5295656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96" y="6386885"/>
            <a:ext cx="1026000" cy="17216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fld id="{2694C5A3-B214-4892-8B83-76BA124DE6B4}" type="datetime1">
              <a:rPr lang="en-GB" smtClean="0"/>
              <a:t>27/04/2015</a:t>
            </a:fld>
            <a:endParaRPr lang="nb-NO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info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tekst 14"/>
          <p:cNvSpPr>
            <a:spLocks noGrp="1"/>
          </p:cNvSpPr>
          <p:nvPr>
            <p:ph type="body" sz="quarter" idx="16"/>
          </p:nvPr>
        </p:nvSpPr>
        <p:spPr>
          <a:xfrm>
            <a:off x="5752012" y="2090109"/>
            <a:ext cx="3133674" cy="533641"/>
          </a:xfrm>
          <a:solidFill>
            <a:srgbClr val="C8CACB"/>
          </a:solidFill>
        </p:spPr>
        <p:txBody>
          <a:bodyPr wrap="square" lIns="197976" tIns="172779" rIns="197976" bIns="172779">
            <a:sp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3" name="Plassholder f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5753686" y="1838113"/>
            <a:ext cx="3132000" cy="252000"/>
          </a:xfrm>
          <a:solidFill>
            <a:srgbClr val="ED9300"/>
          </a:solidFill>
        </p:spPr>
        <p:txBody>
          <a:bodyPr wrap="square" lIns="101237" tIns="50618" rIns="75928" bIns="50618" anchor="ctr">
            <a:noAutofit/>
          </a:bodyPr>
          <a:lstStyle>
            <a:lvl1pPr marL="0" indent="0" algn="r">
              <a:buNone/>
              <a:defRPr sz="9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Forklaringstekst</a:t>
            </a:r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8" name="Plassholder for innhold 2"/>
          <p:cNvSpPr>
            <a:spLocks noGrp="1"/>
          </p:cNvSpPr>
          <p:nvPr>
            <p:ph idx="1"/>
          </p:nvPr>
        </p:nvSpPr>
        <p:spPr>
          <a:xfrm>
            <a:off x="1273842" y="1778400"/>
            <a:ext cx="3803009" cy="4294800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11" name="Plassholder for tekst 10"/>
          <p:cNvSpPr>
            <a:spLocks noGrp="1"/>
          </p:cNvSpPr>
          <p:nvPr>
            <p:ph type="body" sz="quarter" idx="14" hasCustomPrompt="1"/>
          </p:nvPr>
        </p:nvSpPr>
        <p:spPr>
          <a:xfrm>
            <a:off x="5752414" y="1839600"/>
            <a:ext cx="828112" cy="252000"/>
          </a:xfrm>
          <a:solidFill>
            <a:srgbClr val="58B02C"/>
          </a:solidFill>
        </p:spPr>
        <p:txBody>
          <a:bodyPr wrap="none" lIns="75928" tIns="50618" rIns="101237" bIns="50618" anchor="ctr">
            <a:spAutoFit/>
          </a:bodyPr>
          <a:lstStyle>
            <a:lvl1pPr marL="0" indent="0">
              <a:buNone/>
              <a:defRPr sz="9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Infotittel</a:t>
            </a:r>
            <a:endParaRPr lang="nb-NO" dirty="0"/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1275501" y="699634"/>
            <a:ext cx="5693770" cy="35479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7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44400" y="6386400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EuroSDR Data modelling workshop, Copenhagen 28.-30.1.2015</a:t>
            </a:r>
            <a:endParaRPr lang="nb-NO" dirty="0"/>
          </a:p>
        </p:txBody>
      </p:sp>
      <p:sp>
        <p:nvSpPr>
          <p:cNvPr id="18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2029" y="6162250"/>
            <a:ext cx="259768" cy="15192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FBFA5D4-7951-41B2-927E-5337A5295656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96" y="6386885"/>
            <a:ext cx="1026000" cy="17216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fld id="{9C845729-87C0-4AEA-A42B-7140A0D5B7FD}" type="datetime1">
              <a:rPr lang="en-GB" smtClean="0"/>
              <a:t>27/04/2015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49282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bilde og info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tekst 14"/>
          <p:cNvSpPr>
            <a:spLocks noGrp="1"/>
          </p:cNvSpPr>
          <p:nvPr>
            <p:ph type="body" sz="quarter" idx="16"/>
          </p:nvPr>
        </p:nvSpPr>
        <p:spPr>
          <a:xfrm>
            <a:off x="5752012" y="2090109"/>
            <a:ext cx="3133674" cy="533641"/>
          </a:xfrm>
          <a:solidFill>
            <a:srgbClr val="C8CACB"/>
          </a:solidFill>
        </p:spPr>
        <p:txBody>
          <a:bodyPr wrap="square" lIns="197976" tIns="172779" rIns="197976" bIns="172779">
            <a:sp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1275501" y="699634"/>
            <a:ext cx="5693770" cy="35479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bilde 3"/>
          <p:cNvSpPr>
            <a:spLocks noGrp="1"/>
          </p:cNvSpPr>
          <p:nvPr>
            <p:ph type="pic" sz="quarter" idx="18"/>
          </p:nvPr>
        </p:nvSpPr>
        <p:spPr>
          <a:xfrm>
            <a:off x="259200" y="1834758"/>
            <a:ext cx="5220000" cy="42372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nb-NO" smtClean="0"/>
              <a:t>Klikk ikonet for å legge til et bilde</a:t>
            </a:r>
            <a:endParaRPr lang="en-GB" dirty="0"/>
          </a:p>
        </p:txBody>
      </p:sp>
      <p:sp>
        <p:nvSpPr>
          <p:cNvPr id="19" name="Plassholder f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5753686" y="1838113"/>
            <a:ext cx="3132000" cy="252000"/>
          </a:xfrm>
          <a:solidFill>
            <a:srgbClr val="ED9300"/>
          </a:solidFill>
        </p:spPr>
        <p:txBody>
          <a:bodyPr wrap="square" lIns="101237" tIns="50618" rIns="75928" bIns="50618" anchor="ctr">
            <a:noAutofit/>
          </a:bodyPr>
          <a:lstStyle>
            <a:lvl1pPr marL="0" indent="0" algn="r">
              <a:buNone/>
              <a:defRPr sz="9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Forklaringstekst</a:t>
            </a:r>
            <a:endParaRPr lang="nb-NO" dirty="0"/>
          </a:p>
        </p:txBody>
      </p:sp>
      <p:sp>
        <p:nvSpPr>
          <p:cNvPr id="20" name="Plassholder for tekst 10"/>
          <p:cNvSpPr>
            <a:spLocks noGrp="1"/>
          </p:cNvSpPr>
          <p:nvPr>
            <p:ph type="body" sz="quarter" idx="14" hasCustomPrompt="1"/>
          </p:nvPr>
        </p:nvSpPr>
        <p:spPr>
          <a:xfrm>
            <a:off x="5752414" y="1839600"/>
            <a:ext cx="828112" cy="252000"/>
          </a:xfrm>
          <a:solidFill>
            <a:srgbClr val="58B02C"/>
          </a:solidFill>
        </p:spPr>
        <p:txBody>
          <a:bodyPr wrap="none" lIns="75928" tIns="50618" rIns="101237" bIns="50618" anchor="ctr">
            <a:spAutoFit/>
          </a:bodyPr>
          <a:lstStyle>
            <a:lvl1pPr marL="0" indent="0">
              <a:buNone/>
              <a:defRPr sz="9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Infotittel</a:t>
            </a:r>
            <a:endParaRPr lang="nb-NO" dirty="0"/>
          </a:p>
        </p:txBody>
      </p:sp>
      <p:sp>
        <p:nvSpPr>
          <p:cNvPr id="13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44400" y="6386400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EuroSDR Data modelling workshop, Copenhagen 28.-30.1.2015</a:t>
            </a:r>
            <a:endParaRPr lang="nb-NO" dirty="0"/>
          </a:p>
        </p:txBody>
      </p:sp>
      <p:sp>
        <p:nvSpPr>
          <p:cNvPr id="1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2029" y="6162250"/>
            <a:ext cx="259768" cy="15192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FBFA5D4-7951-41B2-927E-5337A5295656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96" y="6386885"/>
            <a:ext cx="1026000" cy="17216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fld id="{1EAC53F3-40B2-4D11-B55C-4467FF6885D8}" type="datetime1">
              <a:rPr lang="en-GB" smtClean="0"/>
              <a:t>27/04/2015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12839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tat, navn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30544" y="1701602"/>
            <a:ext cx="5263840" cy="1728192"/>
          </a:xfrm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 hasCustomPrompt="1"/>
          </p:nvPr>
        </p:nvSpPr>
        <p:spPr>
          <a:xfrm>
            <a:off x="230544" y="3429795"/>
            <a:ext cx="5263840" cy="354793"/>
          </a:xfrm>
        </p:spPr>
        <p:txBody>
          <a:bodyPr>
            <a:normAutofit/>
          </a:bodyPr>
          <a:lstStyle>
            <a:lvl1pPr marL="0" indent="0" algn="r">
              <a:buNone/>
              <a:defRPr sz="1700">
                <a:solidFill>
                  <a:srgbClr val="ED9300"/>
                </a:solidFill>
              </a:defRPr>
            </a:lvl1pPr>
          </a:lstStyle>
          <a:p>
            <a:pPr lvl="0"/>
            <a:r>
              <a:rPr lang="nb-NO" dirty="0" smtClean="0"/>
              <a:t>Navn </a:t>
            </a:r>
            <a:r>
              <a:rPr lang="nb-NO" dirty="0" err="1" smtClean="0"/>
              <a:t>Navnesen</a:t>
            </a:r>
            <a:endParaRPr lang="nb-NO" dirty="0"/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5753686" y="1834758"/>
            <a:ext cx="3132000" cy="42372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nb-NO" smtClean="0"/>
              <a:t>Klikk ikonet for å legge til et bilde</a:t>
            </a:r>
            <a:endParaRPr lang="en-GB" dirty="0"/>
          </a:p>
        </p:txBody>
      </p:sp>
      <p:sp>
        <p:nvSpPr>
          <p:cNvPr id="4" name="Rektangel 3"/>
          <p:cNvSpPr/>
          <p:nvPr userDrawn="1"/>
        </p:nvSpPr>
        <p:spPr>
          <a:xfrm>
            <a:off x="180307" y="477467"/>
            <a:ext cx="936104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GB"/>
          </a:p>
        </p:txBody>
      </p:sp>
      <p:sp>
        <p:nvSpPr>
          <p:cNvPr id="10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44400" y="6386400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EuroSDR Data modelling workshop, Copenhagen 28.-30.1.2015</a:t>
            </a:r>
            <a:endParaRPr lang="nb-NO" dirty="0"/>
          </a:p>
        </p:txBody>
      </p:sp>
      <p:sp>
        <p:nvSpPr>
          <p:cNvPr id="11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2029" y="6162250"/>
            <a:ext cx="259768" cy="15192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FBFA5D4-7951-41B2-927E-5337A5295656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96" y="6386885"/>
            <a:ext cx="1026000" cy="17216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fld id="{164C4B88-4E77-4688-9EC5-E2B3145B63FD}" type="datetime1">
              <a:rPr lang="en-GB" smtClean="0"/>
              <a:t>27/04/2015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58978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tel 1"/>
          <p:cNvSpPr>
            <a:spLocks noGrp="1"/>
          </p:cNvSpPr>
          <p:nvPr>
            <p:ph type="title"/>
          </p:nvPr>
        </p:nvSpPr>
        <p:spPr>
          <a:xfrm>
            <a:off x="1275502" y="1058400"/>
            <a:ext cx="7000301" cy="46839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12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1275501" y="699634"/>
            <a:ext cx="5693770" cy="35479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5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252314" y="1834758"/>
            <a:ext cx="8633372" cy="42372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nb-NO" smtClean="0"/>
              <a:t>Klikk ikonet for å legge til et bilde</a:t>
            </a:r>
            <a:endParaRPr lang="en-GB" dirty="0"/>
          </a:p>
        </p:txBody>
      </p:sp>
      <p:sp>
        <p:nvSpPr>
          <p:cNvPr id="9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44400" y="6386400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EuroSDR Data modelling workshop, Copenhagen 28.-30.1.2015</a:t>
            </a:r>
            <a:endParaRPr lang="nb-NO" dirty="0"/>
          </a:p>
        </p:txBody>
      </p:sp>
      <p:sp>
        <p:nvSpPr>
          <p:cNvPr id="13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2029" y="6162250"/>
            <a:ext cx="259768" cy="15192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FBFA5D4-7951-41B2-927E-5337A5295656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10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96" y="6386885"/>
            <a:ext cx="1026000" cy="17216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fld id="{202822F7-969F-4EB4-915F-52EC64CF30FA}" type="datetime1">
              <a:rPr lang="en-GB" smtClean="0"/>
              <a:t>27/04/2015</a:t>
            </a:fld>
            <a:endParaRPr lang="nb-NO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ktangel 28"/>
          <p:cNvSpPr/>
          <p:nvPr/>
        </p:nvSpPr>
        <p:spPr>
          <a:xfrm>
            <a:off x="1284994" y="6329858"/>
            <a:ext cx="7596000" cy="26077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87" tIns="32142" rIns="64287" bIns="32142" rtlCol="0" anchor="ctr"/>
          <a:lstStyle/>
          <a:p>
            <a:pPr algn="ctr"/>
            <a:endParaRPr lang="nb-NO"/>
          </a:p>
        </p:txBody>
      </p:sp>
      <p:sp>
        <p:nvSpPr>
          <p:cNvPr id="30" name="Rektangel 29"/>
          <p:cNvSpPr/>
          <p:nvPr/>
        </p:nvSpPr>
        <p:spPr>
          <a:xfrm>
            <a:off x="258995" y="6329858"/>
            <a:ext cx="1026000" cy="260779"/>
          </a:xfrm>
          <a:prstGeom prst="rect">
            <a:avLst/>
          </a:prstGeom>
          <a:solidFill>
            <a:srgbClr val="ED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87" tIns="32142" rIns="64287" bIns="32142" rtlCol="0" anchor="ctr"/>
          <a:lstStyle/>
          <a:p>
            <a:pPr algn="ctr"/>
            <a:endParaRPr lang="nb-NO"/>
          </a:p>
        </p:txBody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275502" y="1058799"/>
            <a:ext cx="7000301" cy="46924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273843" y="1778270"/>
            <a:ext cx="7001961" cy="429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96" y="6386885"/>
            <a:ext cx="1026000" cy="17216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fld id="{ACEAAEA5-AC59-4BE6-A3B7-9CF4B3F621F4}" type="datetime1">
              <a:rPr lang="en-GB" smtClean="0"/>
              <a:t>27/04/2015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44400" y="6386400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EuroSDR Data modelling workshop, Copenhagen 28.-30.1.2015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2029" y="6162250"/>
            <a:ext cx="259768" cy="15192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FBFA5D4-7951-41B2-927E-5337A5295656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"/>
            <a:ext cx="1014986" cy="1399035"/>
          </a:xfrm>
          <a:prstGeom prst="rect">
            <a:avLst/>
          </a:prstGeom>
        </p:spPr>
      </p:pic>
      <p:pic>
        <p:nvPicPr>
          <p:cNvPr id="11" name="Bilde 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162" y="250826"/>
            <a:ext cx="1170282" cy="8717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0" r:id="rId3"/>
    <p:sldLayoutId id="2147483663" r:id="rId4"/>
    <p:sldLayoutId id="2147483652" r:id="rId5"/>
    <p:sldLayoutId id="2147483667" r:id="rId6"/>
    <p:sldLayoutId id="2147483668" r:id="rId7"/>
    <p:sldLayoutId id="2147483669" r:id="rId8"/>
    <p:sldLayoutId id="2147483661" r:id="rId9"/>
    <p:sldLayoutId id="2147483654" r:id="rId10"/>
    <p:sldLayoutId id="2147483671" r:id="rId11"/>
    <p:sldLayoutId id="2147483672" r:id="rId12"/>
  </p:sldLayoutIdLst>
  <p:hf sldNum="0" hdr="0"/>
  <p:txStyles>
    <p:titleStyle>
      <a:lvl1pPr algn="l" defTabSz="914218" rtl="0" eaLnBrk="1" latinLnBrk="0" hangingPunct="1"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2454" indent="-302454" algn="l" defTabSz="914218" rtl="0" eaLnBrk="1" latinLnBrk="0" hangingPunct="1">
        <a:spcBef>
          <a:spcPts val="432"/>
        </a:spcBef>
        <a:buClr>
          <a:srgbClr val="ED9300"/>
        </a:buClr>
        <a:buFont typeface="Arial" pitchFamily="34" charset="0"/>
        <a:buChar char="●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69190" indent="-251115" algn="l" defTabSz="914218" rtl="0" eaLnBrk="1" latinLnBrk="0" hangingPunct="1">
        <a:spcBef>
          <a:spcPts val="432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94191" indent="-191963" algn="l" defTabSz="914218" rtl="0" eaLnBrk="1" latinLnBrk="0" hangingPunct="1">
        <a:spcBef>
          <a:spcPts val="432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45305" indent="-251115" algn="l" defTabSz="914218" rtl="0" eaLnBrk="1" latinLnBrk="0" hangingPunct="1">
        <a:spcBef>
          <a:spcPts val="432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97534" indent="-252231" algn="l" defTabSz="914218" rtl="0" eaLnBrk="1" latinLnBrk="0" hangingPunct="1">
        <a:spcBef>
          <a:spcPts val="432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3" algn="l" defTabSz="9142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3" algn="l" defTabSz="9142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3" algn="l" defTabSz="9142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3" algn="l" defTabSz="9142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21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8" algn="l" defTabSz="91421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5" algn="l" defTabSz="91421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8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hyperlink" Target="https://github.com/jetge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twitter.com/jetGeo" TargetMode="External"/><Relationship Id="rId5" Type="http://schemas.openxmlformats.org/officeDocument/2006/relationships/hyperlink" Target="mailto:Knut.jetlund@vegvesen.no" TargetMode="Externa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ISO-TC211/UML-Best-Practices/wiki/Best-practices-for-modelling" TargetMode="Externa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ISO-TC211/UML-Best-Practices/wiki/Best-practices-for-diagram-design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hyperlink" Target="https://github.com/ISO-TC211/UML-Best-Practices/wiki/Best-practices-to-help-implementatio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ISO-TC211/UML-Best-Practices/wiki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ISO-TC211/UML-Best-Practices/wiki/Constraint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O-TC211/UML-Best-Practices/blob/master/Reference%20material/INSPIRE_UML_repository_tutorial.pdf" TargetMode="External"/><Relationship Id="rId7" Type="http://schemas.openxmlformats.org/officeDocument/2006/relationships/hyperlink" Target="mj-map://C:/Users/knjetl/Dropbox/Mindjet/ISOTC211%20Best%20Practices%20for%20UML%20modelling%20Knut%20Jetlund%20Norwegian%20Public%20Roads%20Administration.mmap#oid={D80FB9E8-C4DB-4331-A639-E9B8A86FDD81}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hyperlink" Target="https://github.com/ISO-TC211/UML-Best-Practices/blob/master/Reference%20material/11-107_OWS-8_Domain_Modelling_Cookbook.doc" TargetMode="Externa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36736" y="837506"/>
            <a:ext cx="7270591" cy="430132"/>
          </a:xfrm>
        </p:spPr>
        <p:txBody>
          <a:bodyPr>
            <a:noAutofit/>
          </a:bodyPr>
          <a:lstStyle/>
          <a:p>
            <a:r>
              <a:rPr lang="en-US" sz="3200" dirty="0"/>
              <a:t>ISO/TC211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Best practices </a:t>
            </a:r>
            <a:r>
              <a:rPr lang="en-US" sz="3200" dirty="0"/>
              <a:t>for UML modelling</a:t>
            </a:r>
            <a:endParaRPr lang="nb-NO" sz="3200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EE45-C34C-479A-88E3-E9D5C008C1DC}" type="datetime1">
              <a:rPr lang="en-GB" smtClean="0"/>
              <a:t>27/04/2015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EuroSDR Data modelling workshop, Copenhagen 28.-30.1.2015</a:t>
            </a:r>
            <a:endParaRPr lang="nb-NO" dirty="0"/>
          </a:p>
        </p:txBody>
      </p:sp>
      <p:pic>
        <p:nvPicPr>
          <p:cNvPr id="6" name="Picture 6" descr="http://upload.wikimedia.org/wikipedia/commons/1/1f/Kungsgatan_196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498" y="2493689"/>
            <a:ext cx="6993399" cy="411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514" y="2565698"/>
            <a:ext cx="1808823" cy="1558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kstSylinder 7"/>
          <p:cNvSpPr txBox="1"/>
          <p:nvPr/>
        </p:nvSpPr>
        <p:spPr>
          <a:xfrm>
            <a:off x="253171" y="4553027"/>
            <a:ext cx="2530170" cy="17946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r>
              <a:rPr lang="nb-NO" sz="2000" dirty="0" smtClean="0"/>
              <a:t>Knut Jetlund</a:t>
            </a:r>
          </a:p>
          <a:p>
            <a:r>
              <a:rPr lang="nb-NO" sz="1400" dirty="0" smtClean="0"/>
              <a:t>Norwegian Public Roads Administration</a:t>
            </a:r>
          </a:p>
          <a:p>
            <a:pPr>
              <a:spcBef>
                <a:spcPts val="600"/>
              </a:spcBef>
            </a:pPr>
            <a:r>
              <a:rPr lang="nb-NO" sz="1000" dirty="0" smtClean="0">
                <a:hlinkClick r:id="rId5"/>
              </a:rPr>
              <a:t>knut.jetlund@vegvesen.no</a:t>
            </a:r>
            <a:r>
              <a:rPr lang="nb-NO" sz="1000" dirty="0" smtClean="0"/>
              <a:t> </a:t>
            </a:r>
          </a:p>
          <a:p>
            <a:pPr>
              <a:spcBef>
                <a:spcPts val="600"/>
              </a:spcBef>
            </a:pPr>
            <a:r>
              <a:rPr lang="nb-NO" sz="1000" dirty="0" err="1" smtClean="0"/>
              <a:t>Twitter</a:t>
            </a:r>
            <a:r>
              <a:rPr lang="nb-NO" sz="1000" dirty="0" smtClean="0"/>
              <a:t>: </a:t>
            </a:r>
            <a:r>
              <a:rPr lang="nb-NO" sz="1000" dirty="0" smtClean="0">
                <a:hlinkClick r:id="rId6"/>
              </a:rPr>
              <a:t>@</a:t>
            </a:r>
            <a:r>
              <a:rPr lang="nb-NO" sz="1000" dirty="0" err="1" smtClean="0">
                <a:hlinkClick r:id="rId6"/>
              </a:rPr>
              <a:t>Jetgeo</a:t>
            </a:r>
            <a:endParaRPr lang="nb-NO" sz="1000" dirty="0" smtClean="0"/>
          </a:p>
          <a:p>
            <a:pPr>
              <a:spcBef>
                <a:spcPts val="600"/>
              </a:spcBef>
            </a:pPr>
            <a:r>
              <a:rPr lang="nb-NO" sz="1000" dirty="0" err="1" smtClean="0"/>
              <a:t>GitHub</a:t>
            </a:r>
            <a:r>
              <a:rPr lang="nb-NO" sz="1000" dirty="0"/>
              <a:t>: </a:t>
            </a:r>
            <a:r>
              <a:rPr lang="nb-NO" sz="1000" dirty="0">
                <a:hlinkClick r:id="rId7"/>
              </a:rPr>
              <a:t>https://</a:t>
            </a:r>
            <a:r>
              <a:rPr lang="nb-NO" sz="1000" dirty="0" smtClean="0">
                <a:hlinkClick r:id="rId7"/>
              </a:rPr>
              <a:t>github.com/jetgeo</a:t>
            </a:r>
            <a:endParaRPr lang="nb-NO" sz="1000" dirty="0"/>
          </a:p>
        </p:txBody>
      </p:sp>
    </p:spTree>
    <p:extLst>
      <p:ext uri="{BB962C8B-B14F-4D97-AF65-F5344CB8AC3E}">
        <p14:creationId xmlns:p14="http://schemas.microsoft.com/office/powerpoint/2010/main" val="379841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05" y="20906"/>
            <a:ext cx="6347460" cy="569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838" y="2133650"/>
            <a:ext cx="3771900" cy="384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090525" y="1249035"/>
            <a:ext cx="4896544" cy="710552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108000" rIns="108000" bIns="108000">
            <a:spAutoFit/>
          </a:bodyPr>
          <a:lstStyle/>
          <a:p>
            <a:pPr marL="0" indent="0">
              <a:buNone/>
            </a:pPr>
            <a:r>
              <a:rPr lang="nb-NO" sz="1600" dirty="0">
                <a:solidFill>
                  <a:schemeClr val="dk1"/>
                </a:solidFill>
                <a:hlinkClick r:id="rId5"/>
              </a:rPr>
              <a:t>https://</a:t>
            </a:r>
            <a:r>
              <a:rPr lang="nb-NO" sz="1600" dirty="0" smtClean="0">
                <a:solidFill>
                  <a:schemeClr val="dk1"/>
                </a:solidFill>
                <a:hlinkClick r:id="rId5"/>
              </a:rPr>
              <a:t>github.com/ISO-TC211/UML-Best-Practices/wiki/Best-practices-for-modelling</a:t>
            </a:r>
            <a:endParaRPr lang="nb-NO" sz="1600" dirty="0">
              <a:solidFill>
                <a:schemeClr val="dk1"/>
              </a:solidFill>
            </a:endParaRPr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EuroSDR Data modelling workshop, Copenhagen 28.-30.1.2015</a:t>
            </a:r>
            <a:endParaRPr lang="nb-NO"/>
          </a:p>
        </p:txBody>
      </p:sp>
      <p:sp>
        <p:nvSpPr>
          <p:cNvPr id="6" name="Plassholder for dato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26F1E-BF34-4469-B6A0-9814A3CE360B}" type="datetime1">
              <a:rPr lang="en-GB" smtClean="0"/>
              <a:t>27/04/2015</a:t>
            </a:fld>
            <a:endParaRPr lang="nb-NO"/>
          </a:p>
        </p:txBody>
      </p:sp>
      <p:sp>
        <p:nvSpPr>
          <p:cNvPr id="7" name="Plassholder for tekst 2"/>
          <p:cNvSpPr txBox="1">
            <a:spLocks/>
          </p:cNvSpPr>
          <p:nvPr/>
        </p:nvSpPr>
        <p:spPr>
          <a:xfrm>
            <a:off x="324322" y="168915"/>
            <a:ext cx="3611215" cy="10801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108000" tIns="108000" rIns="108000" bIns="108000" rtlCol="0">
            <a:noAutofit/>
          </a:bodyPr>
          <a:lstStyle>
            <a:lvl1pPr marL="302454" indent="-302454" algn="l" defTabSz="914218" rtl="0" eaLnBrk="1" latinLnBrk="0" hangingPunct="1">
              <a:spcBef>
                <a:spcPts val="432"/>
              </a:spcBef>
              <a:buClr>
                <a:srgbClr val="ED9300"/>
              </a:buClr>
              <a:buFont typeface="Arial" pitchFamily="34" charset="0"/>
              <a:buChar char="●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69190" indent="-251115" algn="l" defTabSz="914218" rtl="0" eaLnBrk="1" latinLnBrk="0" hangingPunct="1">
              <a:spcBef>
                <a:spcPts val="432"/>
              </a:spcBef>
              <a:buFont typeface="Arial" pitchFamily="34" charset="0"/>
              <a:buChar char="–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94191" indent="-191963" algn="l" defTabSz="914218" rtl="0" eaLnBrk="1" latinLnBrk="0" hangingPunct="1">
              <a:spcBef>
                <a:spcPts val="432"/>
              </a:spcBef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45305" indent="-251115" algn="l" defTabSz="914218" rtl="0" eaLnBrk="1" latinLnBrk="0" hangingPunct="1">
              <a:spcBef>
                <a:spcPts val="432"/>
              </a:spcBef>
              <a:buFont typeface="Arial" pitchFamily="34" charset="0"/>
              <a:buChar char="–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97534" indent="-252231" algn="l" defTabSz="914218" rtl="0" eaLnBrk="1" latinLnBrk="0" hangingPunct="1">
              <a:spcBef>
                <a:spcPts val="432"/>
              </a:spcBef>
              <a:buFont typeface="Arial" pitchFamily="34" charset="0"/>
              <a:buChar char="»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097" indent="-228553" algn="l" defTabSz="9142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206" indent="-228553" algn="l" defTabSz="9142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314" indent="-228553" algn="l" defTabSz="9142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5423" indent="-228553" algn="l" defTabSz="9142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/>
              <a:t>Modelling</a:t>
            </a:r>
          </a:p>
          <a:p>
            <a:r>
              <a:rPr lang="en-US" sz="1600" u="sng" dirty="0"/>
              <a:t>Prepare for implementation</a:t>
            </a:r>
          </a:p>
          <a:p>
            <a:r>
              <a:rPr lang="en-US" sz="1600" u="sng" dirty="0"/>
              <a:t>Prepare for </a:t>
            </a:r>
            <a:r>
              <a:rPr lang="en-US" sz="1600" u="sng" dirty="0" smtClean="0"/>
              <a:t>documentation</a:t>
            </a:r>
            <a:endParaRPr 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348604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95" y="333449"/>
            <a:ext cx="5681951" cy="5868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 smtClean="0">
              <a:latin typeface="Segoe UI"/>
            </a:endParaRPr>
          </a:p>
          <a:p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EuroSDR Data modelling workshop, Copenhagen 28.-30.1.2015</a:t>
            </a:r>
            <a:endParaRPr lang="nb-NO"/>
          </a:p>
        </p:txBody>
      </p:sp>
      <p:sp>
        <p:nvSpPr>
          <p:cNvPr id="6" name="Plassholder for dato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CFBD-5EA5-4D4C-AA6A-07164658E227}" type="datetime1">
              <a:rPr lang="en-GB" smtClean="0"/>
              <a:t>27/04/2015</a:t>
            </a:fld>
            <a:endParaRPr lang="nb-NO"/>
          </a:p>
        </p:txBody>
      </p:sp>
      <p:sp>
        <p:nvSpPr>
          <p:cNvPr id="7" name="Rektangel 6"/>
          <p:cNvSpPr/>
          <p:nvPr/>
        </p:nvSpPr>
        <p:spPr>
          <a:xfrm>
            <a:off x="258995" y="1067718"/>
            <a:ext cx="6330023" cy="7105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108000" tIns="108000" rIns="108000" bIns="108000" rtlCol="0">
            <a:spAutoFit/>
          </a:bodyPr>
          <a:lstStyle/>
          <a:p>
            <a:pPr>
              <a:spcBef>
                <a:spcPts val="432"/>
              </a:spcBef>
              <a:buClr>
                <a:srgbClr val="ED9300"/>
              </a:buClr>
              <a:buFont typeface="Arial" pitchFamily="34" charset="0"/>
              <a:buNone/>
            </a:pPr>
            <a:r>
              <a:rPr lang="nb-NO" sz="1600" dirty="0">
                <a:solidFill>
                  <a:schemeClr val="dk1"/>
                </a:solidFill>
                <a:hlinkClick r:id="rId4"/>
              </a:rPr>
              <a:t>https://github.com/ISO-TC211/UML-Best-Practices/wiki/Best-practices-for-diagram-design</a:t>
            </a:r>
            <a:endParaRPr lang="nb-NO" sz="1600" dirty="0">
              <a:solidFill>
                <a:schemeClr val="dk1"/>
              </a:solidFill>
            </a:endParaRPr>
          </a:p>
        </p:txBody>
      </p:sp>
      <p:sp>
        <p:nvSpPr>
          <p:cNvPr id="8" name="Plassholder for tekst 2"/>
          <p:cNvSpPr txBox="1">
            <a:spLocks/>
          </p:cNvSpPr>
          <p:nvPr/>
        </p:nvSpPr>
        <p:spPr>
          <a:xfrm>
            <a:off x="258996" y="351452"/>
            <a:ext cx="4025766" cy="540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108000" tIns="108000" rIns="108000" bIns="108000" rtlCol="0">
            <a:noAutofit/>
          </a:bodyPr>
          <a:lstStyle>
            <a:lvl1pPr marL="302454" indent="-302454" algn="l" defTabSz="914218" rtl="0" eaLnBrk="1" latinLnBrk="0" hangingPunct="1">
              <a:spcBef>
                <a:spcPts val="432"/>
              </a:spcBef>
              <a:buClr>
                <a:srgbClr val="ED9300"/>
              </a:buClr>
              <a:buFont typeface="Arial" pitchFamily="34" charset="0"/>
              <a:buChar char="●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69190" indent="-251115" algn="l" defTabSz="914218" rtl="0" eaLnBrk="1" latinLnBrk="0" hangingPunct="1">
              <a:spcBef>
                <a:spcPts val="432"/>
              </a:spcBef>
              <a:buFont typeface="Arial" pitchFamily="34" charset="0"/>
              <a:buChar char="–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94191" indent="-191963" algn="l" defTabSz="914218" rtl="0" eaLnBrk="1" latinLnBrk="0" hangingPunct="1">
              <a:spcBef>
                <a:spcPts val="432"/>
              </a:spcBef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45305" indent="-251115" algn="l" defTabSz="914218" rtl="0" eaLnBrk="1" latinLnBrk="0" hangingPunct="1">
              <a:spcBef>
                <a:spcPts val="432"/>
              </a:spcBef>
              <a:buFont typeface="Arial" pitchFamily="34" charset="0"/>
              <a:buChar char="–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97534" indent="-252231" algn="l" defTabSz="914218" rtl="0" eaLnBrk="1" latinLnBrk="0" hangingPunct="1">
              <a:spcBef>
                <a:spcPts val="432"/>
              </a:spcBef>
              <a:buFont typeface="Arial" pitchFamily="34" charset="0"/>
              <a:buChar char="»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097" indent="-228553" algn="l" defTabSz="9142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206" indent="-228553" algn="l" defTabSz="9142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314" indent="-228553" algn="l" defTabSz="9142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5423" indent="-228553" algn="l" defTabSz="9142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Diagram </a:t>
            </a:r>
            <a:r>
              <a:rPr lang="en-US" b="1" dirty="0" smtClean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68439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5B0F-AD78-4B73-AE4A-C054A3B663EC}" type="datetime1">
              <a:rPr lang="en-GB" smtClean="0"/>
              <a:t>27/04/2015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EuroSDR</a:t>
            </a:r>
            <a:r>
              <a:rPr lang="en-US" dirty="0" smtClean="0"/>
              <a:t> Data modelling workshop, Copenhagen 28.-30.1.2015</a:t>
            </a:r>
            <a:endParaRPr lang="nb-NO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05" y="189434"/>
            <a:ext cx="3891941" cy="414424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grpSp>
        <p:nvGrpSpPr>
          <p:cNvPr id="8" name="Gruppe 7"/>
          <p:cNvGrpSpPr/>
          <p:nvPr/>
        </p:nvGrpSpPr>
        <p:grpSpPr>
          <a:xfrm>
            <a:off x="3076297" y="333450"/>
            <a:ext cx="4400083" cy="4980726"/>
            <a:chOff x="3076297" y="333450"/>
            <a:chExt cx="4400083" cy="4980726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6297" y="333450"/>
              <a:ext cx="4400083" cy="2205528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  <p:pic>
          <p:nvPicPr>
            <p:cNvPr id="5128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6297" y="2517026"/>
              <a:ext cx="4295623" cy="279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562" y="1269554"/>
            <a:ext cx="4032448" cy="409568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10" y="3267834"/>
            <a:ext cx="4169664" cy="268224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38" y="3006023"/>
            <a:ext cx="4714764" cy="280383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13" y="3429793"/>
            <a:ext cx="4139943" cy="273648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9" y="1300163"/>
            <a:ext cx="4438104" cy="235889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98" y="1683300"/>
            <a:ext cx="6512024" cy="426677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942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96" y="642470"/>
            <a:ext cx="7340718" cy="4103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052514" y="261442"/>
            <a:ext cx="4680521" cy="498548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108000" tIns="108000" rIns="108000" bIns="108000" rtlCol="0">
            <a:noAutofit/>
          </a:bodyPr>
          <a:lstStyle/>
          <a:p>
            <a:pPr algn="ctr">
              <a:spcBef>
                <a:spcPts val="432"/>
              </a:spcBef>
              <a:buClr>
                <a:srgbClr val="ED9300"/>
              </a:buClr>
              <a:buFont typeface="Arial" pitchFamily="34" charset="0"/>
            </a:pPr>
            <a:r>
              <a:rPr lang="nb-NO" sz="1800" b="1" dirty="0" err="1">
                <a:solidFill>
                  <a:schemeClr val="dk1"/>
                </a:solidFill>
                <a:latin typeface="+mn-lt"/>
                <a:ea typeface="+mn-ea"/>
                <a:cs typeface="+mn-cs"/>
              </a:rPr>
              <a:t>Implementation</a:t>
            </a:r>
            <a:r>
              <a:rPr lang="nb-NO" sz="1800" b="1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b-NO" sz="1800" b="1" dirty="0" err="1">
                <a:solidFill>
                  <a:schemeClr val="dk1"/>
                </a:solidFill>
                <a:latin typeface="+mn-lt"/>
                <a:ea typeface="+mn-ea"/>
                <a:cs typeface="+mn-cs"/>
              </a:rPr>
              <a:t>issues</a:t>
            </a:r>
            <a:endParaRPr lang="nb-NO" sz="1800" b="1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28374" y="1629594"/>
            <a:ext cx="7001961" cy="710552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108000" tIns="108000" rIns="108000" bIns="108000" rtlCol="0">
            <a:spAutoFit/>
          </a:bodyPr>
          <a:lstStyle/>
          <a:p>
            <a:pPr marL="0">
              <a:buNone/>
            </a:pPr>
            <a:r>
              <a:rPr lang="nb-NO" sz="1600" dirty="0">
                <a:solidFill>
                  <a:schemeClr val="dk1"/>
                </a:solidFill>
                <a:hlinkClick r:id="rId4"/>
              </a:rPr>
              <a:t>https://</a:t>
            </a:r>
            <a:r>
              <a:rPr lang="nb-NO" sz="1600" dirty="0" smtClean="0">
                <a:solidFill>
                  <a:schemeClr val="dk1"/>
                </a:solidFill>
                <a:hlinkClick r:id="rId4"/>
              </a:rPr>
              <a:t>github.com/ISO-TC211/UML-Best-Practices/wiki/Best-practices-to-help-implementation</a:t>
            </a:r>
            <a:endParaRPr lang="nb-NO" sz="1600" dirty="0">
              <a:solidFill>
                <a:schemeClr val="dk1"/>
              </a:solidFill>
            </a:endParaRPr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EuroSDR Data modelling workshop, Copenhagen 28.-30.1.2015</a:t>
            </a:r>
            <a:endParaRPr lang="nb-NO"/>
          </a:p>
        </p:txBody>
      </p:sp>
      <p:sp>
        <p:nvSpPr>
          <p:cNvPr id="6" name="Plassholder for dato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2B2D-AF6B-4A7C-93B3-3D93FA33E4E6}" type="datetime1">
              <a:rPr lang="en-GB" smtClean="0"/>
              <a:t>27/04/2015</a:t>
            </a:fld>
            <a:endParaRPr lang="nb-NO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474" y="5013970"/>
            <a:ext cx="7213600" cy="11366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cxnSp>
        <p:nvCxnSpPr>
          <p:cNvPr id="8" name="Rett pil 7"/>
          <p:cNvCxnSpPr/>
          <p:nvPr/>
        </p:nvCxnSpPr>
        <p:spPr>
          <a:xfrm>
            <a:off x="7381106" y="2781722"/>
            <a:ext cx="576064" cy="20882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53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44403" y="837506"/>
            <a:ext cx="2736304" cy="469241"/>
          </a:xfrm>
        </p:spPr>
        <p:txBody>
          <a:bodyPr>
            <a:noAutofit/>
          </a:bodyPr>
          <a:lstStyle/>
          <a:p>
            <a:r>
              <a:rPr lang="en-US" sz="3600" dirty="0" smtClean="0"/>
              <a:t>Timeline</a:t>
            </a:r>
            <a:endParaRPr lang="nb-NO" sz="3600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7"/>
          </p:nvPr>
        </p:nvSpPr>
        <p:spPr>
          <a:xfrm>
            <a:off x="757341" y="478341"/>
            <a:ext cx="6406768" cy="354793"/>
          </a:xfrm>
        </p:spPr>
        <p:txBody>
          <a:bodyPr>
            <a:normAutofit/>
          </a:bodyPr>
          <a:lstStyle/>
          <a:p>
            <a:r>
              <a:rPr lang="nb-NO" dirty="0" smtClean="0"/>
              <a:t>ISO/TC211 Ad hoc </a:t>
            </a:r>
            <a:r>
              <a:rPr lang="nb-NO" dirty="0" err="1" smtClean="0"/>
              <a:t>group</a:t>
            </a:r>
            <a:r>
              <a:rPr lang="nb-NO" dirty="0" smtClean="0"/>
              <a:t> </a:t>
            </a:r>
            <a:r>
              <a:rPr lang="nb-NO" dirty="0" err="1" smtClean="0"/>
              <a:t>on</a:t>
            </a:r>
            <a:r>
              <a:rPr lang="nb-NO" dirty="0" smtClean="0"/>
              <a:t> Best </a:t>
            </a:r>
            <a:r>
              <a:rPr lang="nb-NO" dirty="0" err="1" smtClean="0"/>
              <a:t>practices</a:t>
            </a:r>
            <a:r>
              <a:rPr lang="nb-NO" dirty="0" smtClean="0"/>
              <a:t> for UML</a:t>
            </a:r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EuroSDR Data modelling workshop, Copenhagen 28.-30.1.2015</a:t>
            </a:r>
            <a:endParaRPr lang="nb-NO" dirty="0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88E5B1F-3695-4B2F-8E7D-E745996ED538}" type="datetime1">
              <a:rPr lang="en-GB" smtClean="0"/>
              <a:t>27/04/2015</a:t>
            </a:fld>
            <a:endParaRPr lang="nb-NO" dirty="0"/>
          </a:p>
        </p:txBody>
      </p:sp>
      <p:sp>
        <p:nvSpPr>
          <p:cNvPr id="12" name="Plassholder for innhold 2"/>
          <p:cNvSpPr txBox="1">
            <a:spLocks/>
          </p:cNvSpPr>
          <p:nvPr/>
        </p:nvSpPr>
        <p:spPr>
          <a:xfrm>
            <a:off x="540346" y="1485578"/>
            <a:ext cx="6840760" cy="47430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360000" tIns="216000" rIns="360000" bIns="360000" rtlCol="0">
            <a:noAutofit/>
          </a:bodyPr>
          <a:lstStyle>
            <a:defPPr>
              <a:defRPr lang="nb-NO"/>
            </a:defPPr>
            <a:lvl1pPr indent="0">
              <a:spcBef>
                <a:spcPts val="432"/>
              </a:spcBef>
              <a:buClr>
                <a:srgbClr val="ED9300"/>
              </a:buClr>
              <a:buFont typeface="Arial" pitchFamily="34" charset="0"/>
              <a:buNone/>
              <a:defRPr sz="3200"/>
            </a:lvl1pPr>
            <a:lvl2pPr marL="569190" lvl="1" indent="-251115">
              <a:spcBef>
                <a:spcPts val="432"/>
              </a:spcBef>
              <a:buFont typeface="Arial" pitchFamily="34" charset="0"/>
              <a:buChar char="–"/>
            </a:lvl2pPr>
            <a:lvl3pPr marL="694191" indent="-191963">
              <a:spcBef>
                <a:spcPts val="432"/>
              </a:spcBef>
              <a:buFont typeface="Arial" pitchFamily="34" charset="0"/>
              <a:buChar char="•"/>
            </a:lvl3pPr>
            <a:lvl4pPr marL="945305" indent="-251115">
              <a:spcBef>
                <a:spcPts val="432"/>
              </a:spcBef>
              <a:buFont typeface="Arial" pitchFamily="34" charset="0"/>
              <a:buChar char="–"/>
            </a:lvl4pPr>
            <a:lvl5pPr marL="1197534" indent="-252231">
              <a:spcBef>
                <a:spcPts val="432"/>
              </a:spcBef>
              <a:buFont typeface="Arial" pitchFamily="34" charset="0"/>
              <a:buChar char="»"/>
            </a:lvl5pPr>
            <a:lvl6pPr marL="2514097" indent="-228553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206" indent="-228553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314" indent="-228553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5423" indent="-228553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GB" sz="2400" dirty="0" smtClean="0"/>
              <a:t>What</a:t>
            </a:r>
            <a:r>
              <a:rPr lang="en-GB" sz="2400" dirty="0"/>
              <a:t>:</a:t>
            </a:r>
          </a:p>
          <a:p>
            <a:pPr lvl="1"/>
            <a:r>
              <a:rPr lang="en-GB" sz="2000" dirty="0"/>
              <a:t>Describe specific topics on the wiki site</a:t>
            </a:r>
          </a:p>
          <a:p>
            <a:pPr lvl="1"/>
            <a:r>
              <a:rPr lang="en-GB" sz="2000" dirty="0"/>
              <a:t>Start with base topics, go into details later</a:t>
            </a:r>
            <a:endParaRPr lang="nb-NO" sz="2000" dirty="0"/>
          </a:p>
          <a:p>
            <a:r>
              <a:rPr lang="en-GB" sz="2400" dirty="0"/>
              <a:t>How:</a:t>
            </a:r>
          </a:p>
          <a:p>
            <a:pPr lvl="1"/>
            <a:r>
              <a:rPr lang="en-GB" sz="2000" dirty="0"/>
              <a:t>Discussion forum on </a:t>
            </a:r>
            <a:r>
              <a:rPr lang="en-GB" sz="2000" dirty="0" err="1"/>
              <a:t>Livelink</a:t>
            </a:r>
            <a:endParaRPr lang="en-GB" sz="2000" dirty="0"/>
          </a:p>
          <a:p>
            <a:pPr lvl="1"/>
            <a:r>
              <a:rPr lang="en-GB" sz="2000" dirty="0"/>
              <a:t>Web meetings when needed</a:t>
            </a:r>
            <a:endParaRPr lang="nb-NO" sz="2000" dirty="0"/>
          </a:p>
          <a:p>
            <a:pPr lvl="1"/>
            <a:r>
              <a:rPr lang="en-GB" sz="2000" dirty="0"/>
              <a:t>Physical meeting in </a:t>
            </a:r>
            <a:r>
              <a:rPr lang="en-GB" sz="2000" dirty="0" smtClean="0"/>
              <a:t>Southampton in June </a:t>
            </a:r>
            <a:r>
              <a:rPr lang="en-GB" sz="2000" dirty="0"/>
              <a:t>2015 (ISO/TC211 meeting week)</a:t>
            </a:r>
            <a:endParaRPr lang="nb-NO" sz="2000" dirty="0"/>
          </a:p>
          <a:p>
            <a:pPr lvl="0"/>
            <a:r>
              <a:rPr lang="en-GB" sz="2400" dirty="0"/>
              <a:t>Next: </a:t>
            </a:r>
          </a:p>
          <a:p>
            <a:pPr lvl="1"/>
            <a:r>
              <a:rPr lang="en-GB" sz="2000" dirty="0"/>
              <a:t>We should continue the work up to the next meeting week in October/November 2015, probably longer</a:t>
            </a:r>
            <a:endParaRPr lang="nb-NO" sz="20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130" y="5157986"/>
            <a:ext cx="1326226" cy="114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860" y="833134"/>
            <a:ext cx="1981479" cy="1666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78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/>
          <p:cNvSpPr>
            <a:spLocks noGrp="1"/>
          </p:cNvSpPr>
          <p:nvPr>
            <p:ph type="ctrTitle"/>
          </p:nvPr>
        </p:nvSpPr>
        <p:spPr>
          <a:xfrm>
            <a:off x="1536737" y="1197546"/>
            <a:ext cx="5871868" cy="685519"/>
          </a:xfrm>
        </p:spPr>
        <p:txBody>
          <a:bodyPr>
            <a:noAutofit/>
          </a:bodyPr>
          <a:lstStyle/>
          <a:p>
            <a:r>
              <a:rPr lang="nb-NO" sz="3600" dirty="0" smtClean="0"/>
              <a:t>Questions?</a:t>
            </a:r>
            <a:endParaRPr lang="nb-NO" sz="3600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C3B3F-D8C4-4C45-AEC9-9F4DF317C06B}" type="datetime1">
              <a:rPr lang="en-GB" smtClean="0"/>
              <a:t>27/04/2015</a:t>
            </a:fld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EuroSDR Data modelling workshop, Copenhagen 28.-30.1.2015</a:t>
            </a:r>
            <a:endParaRPr lang="nb-NO" dirty="0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11" y="2268369"/>
            <a:ext cx="6336704" cy="4194339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3706717" y="2502854"/>
            <a:ext cx="1479892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3900" b="1" dirty="0" smtClean="0">
                <a:solidFill>
                  <a:srgbClr val="FF0000"/>
                </a:solidFill>
              </a:rPr>
              <a:t>?</a:t>
            </a:r>
            <a:endParaRPr lang="nb-NO" sz="23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47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1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364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32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328" tmFilter="0, 0; 0.125,0.2665; 0.25,0.4; 0.375,0.465; 0.5,0.5;  0.625,0.535; 0.75,0.6; 0.875,0.7335; 1,1">
                                          <p:stCondLst>
                                            <p:cond delay="13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264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28" tmFilter="0, 0; 0.125,0.2665; 0.25,0.4; 0.375,0.465; 0.5,0.5;  0.625,0.535; 0.75,0.6; 0.875,0.7335; 1,1">
                                          <p:stCondLst>
                                            <p:cond delay="3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52">
                                          <p:stCondLst>
                                            <p:cond delay="13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332" decel="50000">
                                          <p:stCondLst>
                                            <p:cond delay="135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52">
                                          <p:stCondLst>
                                            <p:cond delay="26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332" decel="50000">
                                          <p:stCondLst>
                                            <p:cond delay="2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52">
                                          <p:stCondLst>
                                            <p:cond delay="328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332" decel="50000">
                                          <p:stCondLst>
                                            <p:cond delay="333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52">
                                          <p:stCondLst>
                                            <p:cond delay="361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332" decel="50000">
                                          <p:stCondLst>
                                            <p:cond delay="3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tel 12"/>
          <p:cNvSpPr>
            <a:spLocks noGrp="1"/>
          </p:cNvSpPr>
          <p:nvPr>
            <p:ph type="title"/>
          </p:nvPr>
        </p:nvSpPr>
        <p:spPr>
          <a:xfrm>
            <a:off x="1295701" y="909514"/>
            <a:ext cx="3153276" cy="469241"/>
          </a:xfrm>
        </p:spPr>
        <p:txBody>
          <a:bodyPr>
            <a:noAutofit/>
          </a:bodyPr>
          <a:lstStyle/>
          <a:p>
            <a:pPr algn="ctr"/>
            <a:r>
              <a:rPr lang="nb-NO" sz="3600" smtClean="0"/>
              <a:t>Knut Jetlund</a:t>
            </a:r>
            <a:endParaRPr lang="nb-NO" sz="3600" dirty="0"/>
          </a:p>
        </p:txBody>
      </p:sp>
      <p:sp>
        <p:nvSpPr>
          <p:cNvPr id="14" name="Plassholder for innhold 13"/>
          <p:cNvSpPr>
            <a:spLocks noGrp="1"/>
          </p:cNvSpPr>
          <p:nvPr>
            <p:ph idx="1"/>
          </p:nvPr>
        </p:nvSpPr>
        <p:spPr>
          <a:xfrm>
            <a:off x="468338" y="1778269"/>
            <a:ext cx="4968552" cy="3958013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360000" tIns="216000" rIns="360000" bIns="360000">
            <a:noAutofit/>
          </a:bodyPr>
          <a:lstStyle/>
          <a:p>
            <a:r>
              <a:rPr lang="en-US" sz="2000" dirty="0" smtClean="0"/>
              <a:t>Geographic information in the Norwegian Public Roads Administration</a:t>
            </a:r>
          </a:p>
          <a:p>
            <a:pPr lvl="1"/>
            <a:r>
              <a:rPr lang="nb-NO" dirty="0" smtClean="0"/>
              <a:t>Norwegian Road Database (NVDB)</a:t>
            </a:r>
          </a:p>
          <a:p>
            <a:r>
              <a:rPr lang="nb-NO" sz="2000" dirty="0" smtClean="0"/>
              <a:t>ISO TC/211</a:t>
            </a:r>
          </a:p>
          <a:p>
            <a:pPr lvl="1"/>
            <a:r>
              <a:rPr lang="nb-NO" dirty="0" err="1" smtClean="0"/>
              <a:t>Convenor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ISO/TC 211 AHG </a:t>
            </a:r>
            <a:r>
              <a:rPr lang="nb-NO" dirty="0" err="1" smtClean="0"/>
              <a:t>on</a:t>
            </a:r>
            <a:r>
              <a:rPr lang="nb-NO" dirty="0" smtClean="0"/>
              <a:t> Best </a:t>
            </a:r>
            <a:r>
              <a:rPr lang="nb-NO" dirty="0" err="1" smtClean="0"/>
              <a:t>Practices</a:t>
            </a:r>
            <a:r>
              <a:rPr lang="nb-NO" dirty="0" smtClean="0"/>
              <a:t> for UML </a:t>
            </a:r>
          </a:p>
          <a:p>
            <a:r>
              <a:rPr lang="nb-NO" sz="2000" dirty="0" smtClean="0"/>
              <a:t>Norwegian SOSI standard</a:t>
            </a:r>
          </a:p>
          <a:p>
            <a:r>
              <a:rPr lang="nb-NO" sz="2000" dirty="0" smtClean="0"/>
              <a:t>INSPIRE</a:t>
            </a:r>
            <a:endParaRPr lang="nb-NO" sz="2000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EuroSDR Data modelling workshop, Copenhagen 28.-30.1.2015</a:t>
            </a:r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C9B1269-CC41-4BA1-AE71-63BDEE281FBB}" type="datetime1">
              <a:rPr lang="en-GB" smtClean="0"/>
              <a:t>27/04/2015</a:t>
            </a:fld>
            <a:endParaRPr lang="nb-NO" dirty="0"/>
          </a:p>
        </p:txBody>
      </p:sp>
      <p:pic>
        <p:nvPicPr>
          <p:cNvPr id="2052" name="Picture 4" descr="https://avatars3.githubusercontent.com/u/7501876?v=3&amp;s=4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737" y="1313848"/>
            <a:ext cx="2158425" cy="21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ktangel 19"/>
          <p:cNvSpPr/>
          <p:nvPr/>
        </p:nvSpPr>
        <p:spPr>
          <a:xfrm>
            <a:off x="5726737" y="3648050"/>
            <a:ext cx="3096344" cy="20882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108000" tIns="108000" rIns="108000" bIns="108000" rtlCol="0">
            <a:noAutofit/>
          </a:bodyPr>
          <a:lstStyle/>
          <a:p>
            <a:pPr>
              <a:spcBef>
                <a:spcPts val="432"/>
              </a:spcBef>
              <a:buClr>
                <a:srgbClr val="ED9300"/>
              </a:buClr>
            </a:pPr>
            <a:r>
              <a:rPr lang="nb-NO" sz="1400" dirty="0"/>
              <a:t>Special </a:t>
            </a:r>
            <a:r>
              <a:rPr lang="nb-NO" sz="1400" dirty="0" err="1" smtClean="0"/>
              <a:t>interest</a:t>
            </a:r>
            <a:r>
              <a:rPr lang="nb-NO" sz="1400" dirty="0" smtClean="0"/>
              <a:t> </a:t>
            </a:r>
            <a:r>
              <a:rPr lang="nb-NO" sz="1400" dirty="0"/>
              <a:t>in</a:t>
            </a:r>
          </a:p>
          <a:p>
            <a:pPr marL="302454" indent="-302454">
              <a:spcBef>
                <a:spcPts val="432"/>
              </a:spcBef>
              <a:buClr>
                <a:srgbClr val="ED9300"/>
              </a:buClr>
              <a:buFont typeface="Arial" pitchFamily="34" charset="0"/>
              <a:buChar char="●"/>
            </a:pPr>
            <a:r>
              <a:rPr lang="en-US" sz="1400" dirty="0" smtClean="0"/>
              <a:t>Maps</a:t>
            </a:r>
          </a:p>
          <a:p>
            <a:pPr marL="302454" indent="-302454">
              <a:spcBef>
                <a:spcPts val="432"/>
              </a:spcBef>
              <a:buClr>
                <a:srgbClr val="ED9300"/>
              </a:buClr>
              <a:buFont typeface="Arial" pitchFamily="34" charset="0"/>
              <a:buChar char="●"/>
            </a:pPr>
            <a:r>
              <a:rPr lang="en-US" sz="1400" dirty="0" smtClean="0"/>
              <a:t>Structure </a:t>
            </a:r>
            <a:r>
              <a:rPr lang="en-US" sz="1400" dirty="0"/>
              <a:t>and automation in general</a:t>
            </a:r>
          </a:p>
          <a:p>
            <a:pPr marL="302454" indent="-302454">
              <a:spcBef>
                <a:spcPts val="432"/>
              </a:spcBef>
              <a:buClr>
                <a:srgbClr val="ED9300"/>
              </a:buClr>
              <a:buFont typeface="Arial" pitchFamily="34" charset="0"/>
              <a:buChar char="●"/>
            </a:pPr>
            <a:r>
              <a:rPr lang="en-US" sz="1400" b="1" dirty="0" smtClean="0"/>
              <a:t>UML</a:t>
            </a:r>
            <a:r>
              <a:rPr lang="en-US" sz="1400" dirty="0" smtClean="0"/>
              <a:t> </a:t>
            </a:r>
            <a:r>
              <a:rPr lang="en-US" sz="1400" dirty="0"/>
              <a:t>models and Enterprise Architect</a:t>
            </a:r>
          </a:p>
          <a:p>
            <a:pPr marL="302454" indent="-302454">
              <a:spcBef>
                <a:spcPts val="432"/>
              </a:spcBef>
              <a:buClr>
                <a:srgbClr val="ED9300"/>
              </a:buClr>
              <a:buFont typeface="Arial" pitchFamily="34" charset="0"/>
              <a:buChar char="●"/>
            </a:pPr>
            <a:r>
              <a:rPr lang="nb-NO" sz="1400" dirty="0" smtClean="0"/>
              <a:t>Data </a:t>
            </a:r>
            <a:r>
              <a:rPr lang="nb-NO" sz="1400" dirty="0" err="1"/>
              <a:t>transformations</a:t>
            </a:r>
            <a:r>
              <a:rPr lang="nb-NO" sz="1400" dirty="0"/>
              <a:t> in </a:t>
            </a:r>
            <a:r>
              <a:rPr lang="nb-NO" sz="1400" b="1" dirty="0"/>
              <a:t>FME</a:t>
            </a:r>
          </a:p>
          <a:p>
            <a:pPr marL="302454" indent="-302454">
              <a:spcBef>
                <a:spcPts val="432"/>
              </a:spcBef>
              <a:buClr>
                <a:srgbClr val="ED9300"/>
              </a:buClr>
              <a:buFont typeface="Arial" pitchFamily="34" charset="0"/>
              <a:buChar char="●"/>
            </a:pPr>
            <a:endParaRPr lang="nb-NO" sz="1400" dirty="0"/>
          </a:p>
        </p:txBody>
      </p:sp>
      <p:sp>
        <p:nvSpPr>
          <p:cNvPr id="29" name="Plassholder for tekst 2"/>
          <p:cNvSpPr>
            <a:spLocks noGrp="1"/>
          </p:cNvSpPr>
          <p:nvPr>
            <p:ph type="body" sz="quarter" idx="17"/>
          </p:nvPr>
        </p:nvSpPr>
        <p:spPr>
          <a:xfrm>
            <a:off x="1404442" y="582699"/>
            <a:ext cx="2808312" cy="354793"/>
          </a:xfrm>
        </p:spPr>
        <p:txBody>
          <a:bodyPr/>
          <a:lstStyle/>
          <a:p>
            <a:pPr algn="ctr"/>
            <a:r>
              <a:rPr lang="nb-NO" dirty="0" smtClean="0"/>
              <a:t>Who am I?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4401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56" y="1629594"/>
            <a:ext cx="8387382" cy="216358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974339" y="941864"/>
            <a:ext cx="7000301" cy="469241"/>
          </a:xfrm>
        </p:spPr>
        <p:txBody>
          <a:bodyPr>
            <a:normAutofit/>
          </a:bodyPr>
          <a:lstStyle/>
          <a:p>
            <a:r>
              <a:rPr lang="en-US" dirty="0" smtClean="0"/>
              <a:t>Best practices </a:t>
            </a:r>
            <a:r>
              <a:rPr lang="en-US" dirty="0"/>
              <a:t>for UML modelling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7"/>
          </p:nvPr>
        </p:nvSpPr>
        <p:spPr>
          <a:xfrm>
            <a:off x="974338" y="582699"/>
            <a:ext cx="5693770" cy="354793"/>
          </a:xfrm>
        </p:spPr>
        <p:txBody>
          <a:bodyPr/>
          <a:lstStyle/>
          <a:p>
            <a:r>
              <a:rPr lang="nb-NO" dirty="0" smtClean="0"/>
              <a:t>ISO/TC211 Ad hoc </a:t>
            </a:r>
            <a:r>
              <a:rPr lang="nb-NO" dirty="0" err="1" smtClean="0"/>
              <a:t>group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idx="1"/>
          </p:nvPr>
        </p:nvSpPr>
        <p:spPr>
          <a:xfrm>
            <a:off x="404356" y="3933850"/>
            <a:ext cx="6578559" cy="2139218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360000" tIns="216000" rIns="360000" bIns="360000" rtlCol="0">
            <a:noAutofit/>
          </a:bodyPr>
          <a:lstStyle/>
          <a:p>
            <a:r>
              <a:rPr lang="en-US" sz="2000" dirty="0">
                <a:solidFill>
                  <a:schemeClr val="dk1"/>
                </a:solidFill>
              </a:rPr>
              <a:t>Resolution at the plenary meeting in Berlin in June 2014</a:t>
            </a:r>
          </a:p>
          <a:p>
            <a:r>
              <a:rPr lang="en-US" sz="2000" dirty="0">
                <a:solidFill>
                  <a:schemeClr val="dk1"/>
                </a:solidFill>
              </a:rPr>
              <a:t>First working group meeting was held during the meeting week in Shenzhen, China in November 2014</a:t>
            </a:r>
          </a:p>
          <a:p>
            <a:r>
              <a:rPr lang="en-US" sz="2000" dirty="0">
                <a:solidFill>
                  <a:schemeClr val="dk1"/>
                </a:solidFill>
              </a:rPr>
              <a:t>20 experts from around the world</a:t>
            </a:r>
          </a:p>
          <a:p>
            <a:endParaRPr lang="nb-NO" sz="2000" dirty="0">
              <a:solidFill>
                <a:schemeClr val="dk1"/>
              </a:solidFill>
            </a:endParaRP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EuroSDR Data modelling workshop, Copenhagen 28.-30.1.2015</a:t>
            </a:r>
            <a:endParaRPr lang="nb-NO" dirty="0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B7FD0CC-E8CB-4C2C-8FBE-D7FB00DBD023}" type="datetime1">
              <a:rPr lang="en-GB" smtClean="0"/>
              <a:t>27/04/2015</a:t>
            </a:fld>
            <a:endParaRPr lang="nb-NO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676" y="4221882"/>
            <a:ext cx="1808823" cy="1558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577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974339" y="941864"/>
            <a:ext cx="7000301" cy="469241"/>
          </a:xfrm>
        </p:spPr>
        <p:txBody>
          <a:bodyPr>
            <a:normAutofit/>
          </a:bodyPr>
          <a:lstStyle/>
          <a:p>
            <a:r>
              <a:rPr lang="en-US" dirty="0" smtClean="0"/>
              <a:t>Best practices </a:t>
            </a:r>
            <a:r>
              <a:rPr lang="en-US" dirty="0"/>
              <a:t>for UML modelling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7"/>
          </p:nvPr>
        </p:nvSpPr>
        <p:spPr>
          <a:xfrm>
            <a:off x="974338" y="582699"/>
            <a:ext cx="5693770" cy="354793"/>
          </a:xfrm>
        </p:spPr>
        <p:txBody>
          <a:bodyPr/>
          <a:lstStyle/>
          <a:p>
            <a:r>
              <a:rPr lang="nb-NO" dirty="0" smtClean="0"/>
              <a:t>ISO/TC211 Ad hoc </a:t>
            </a:r>
            <a:r>
              <a:rPr lang="nb-NO" dirty="0" err="1" smtClean="0"/>
              <a:t>group</a:t>
            </a:r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EuroSDR Data modelling workshop, Copenhagen 28.-30.1.2015</a:t>
            </a:r>
            <a:endParaRPr lang="nb-NO" dirty="0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299475F-9D9C-4218-A07B-BDE052FA34F2}" type="datetime1">
              <a:rPr lang="en-GB" smtClean="0"/>
              <a:t>27/04/2015</a:t>
            </a:fld>
            <a:endParaRPr lang="nb-NO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915" y="4509914"/>
            <a:ext cx="1808823" cy="1558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70" y="2444062"/>
            <a:ext cx="2436439" cy="3252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Plassholder for innhold 2"/>
          <p:cNvSpPr txBox="1">
            <a:spLocks/>
          </p:cNvSpPr>
          <p:nvPr/>
        </p:nvSpPr>
        <p:spPr>
          <a:xfrm>
            <a:off x="3492674" y="2061642"/>
            <a:ext cx="5299064" cy="2304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360000" tIns="216000" rIns="360000" bIns="360000" rtlCol="0">
            <a:noAutofit/>
          </a:bodyPr>
          <a:lstStyle>
            <a:lvl1pPr marL="302454" indent="-302454">
              <a:spcBef>
                <a:spcPts val="432"/>
              </a:spcBef>
              <a:buClr>
                <a:srgbClr val="ED9300"/>
              </a:buClr>
              <a:buFont typeface="Arial" pitchFamily="34" charset="0"/>
              <a:buChar char="●"/>
              <a:defRPr sz="2000"/>
            </a:lvl1pPr>
            <a:lvl2pPr marL="569190" lvl="1" indent="-251115">
              <a:spcBef>
                <a:spcPts val="432"/>
              </a:spcBef>
              <a:buFont typeface="Arial" pitchFamily="34" charset="0"/>
              <a:buChar char="–"/>
            </a:lvl2pPr>
            <a:lvl3pPr marL="694191" indent="-191963">
              <a:spcBef>
                <a:spcPts val="432"/>
              </a:spcBef>
              <a:buFont typeface="Arial" pitchFamily="34" charset="0"/>
              <a:buChar char="•"/>
            </a:lvl3pPr>
            <a:lvl4pPr marL="945305" indent="-251115">
              <a:spcBef>
                <a:spcPts val="432"/>
              </a:spcBef>
              <a:buFont typeface="Arial" pitchFamily="34" charset="0"/>
              <a:buChar char="–"/>
            </a:lvl4pPr>
            <a:lvl5pPr marL="1197534" indent="-252231">
              <a:spcBef>
                <a:spcPts val="432"/>
              </a:spcBef>
              <a:buFont typeface="Arial" pitchFamily="34" charset="0"/>
              <a:buChar char="»"/>
            </a:lvl5pPr>
            <a:lvl6pPr marL="2514097" indent="-228553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206" indent="-228553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314" indent="-228553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5423" indent="-228553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nb-NO" sz="3200" dirty="0" err="1"/>
              <a:t>Vision</a:t>
            </a:r>
            <a:r>
              <a:rPr lang="nb-NO" sz="3200" dirty="0"/>
              <a:t>:</a:t>
            </a:r>
          </a:p>
          <a:p>
            <a:pPr marL="0" indent="0">
              <a:buNone/>
            </a:pPr>
            <a:r>
              <a:rPr lang="nb-NO" sz="3200" b="1" dirty="0"/>
              <a:t>UML </a:t>
            </a:r>
            <a:r>
              <a:rPr lang="nb-NO" sz="3200" b="1" dirty="0" err="1"/>
              <a:t>models</a:t>
            </a:r>
            <a:r>
              <a:rPr lang="nb-NO" sz="3200" b="1" dirty="0"/>
              <a:t> </a:t>
            </a:r>
            <a:r>
              <a:rPr lang="nb-NO" sz="3200" b="1" dirty="0" err="1"/>
              <a:t>shall</a:t>
            </a:r>
            <a:r>
              <a:rPr lang="nb-NO" sz="3200" b="1" dirty="0"/>
              <a:t> be </a:t>
            </a:r>
            <a:r>
              <a:rPr lang="nb-NO" sz="3200" b="1" dirty="0" err="1"/>
              <a:t>understood</a:t>
            </a:r>
            <a:r>
              <a:rPr lang="nb-NO" sz="3200" b="1" dirty="0"/>
              <a:t> by </a:t>
            </a:r>
            <a:r>
              <a:rPr lang="nb-NO" sz="3200" b="1" dirty="0" err="1"/>
              <a:t>both</a:t>
            </a:r>
            <a:r>
              <a:rPr lang="nb-NO" sz="3200" b="1" dirty="0"/>
              <a:t> </a:t>
            </a:r>
            <a:r>
              <a:rPr lang="nb-NO" sz="3200" b="1" dirty="0" err="1"/>
              <a:t>humans</a:t>
            </a:r>
            <a:r>
              <a:rPr lang="nb-NO" sz="3200" b="1" dirty="0"/>
              <a:t> and </a:t>
            </a:r>
            <a:r>
              <a:rPr lang="nb-NO" sz="3200" b="1" dirty="0" err="1"/>
              <a:t>machines</a:t>
            </a:r>
            <a:endParaRPr lang="nb-NO" sz="3200" b="1" dirty="0"/>
          </a:p>
        </p:txBody>
      </p:sp>
    </p:spTree>
    <p:extLst>
      <p:ext uri="{BB962C8B-B14F-4D97-AF65-F5344CB8AC3E}">
        <p14:creationId xmlns:p14="http://schemas.microsoft.com/office/powerpoint/2010/main" val="158944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892" y="2061642"/>
            <a:ext cx="6257936" cy="4083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974339" y="941864"/>
            <a:ext cx="7000301" cy="469241"/>
          </a:xfrm>
        </p:spPr>
        <p:txBody>
          <a:bodyPr>
            <a:normAutofit/>
          </a:bodyPr>
          <a:lstStyle/>
          <a:p>
            <a:r>
              <a:rPr lang="en-US" dirty="0" smtClean="0"/>
              <a:t>Best practices </a:t>
            </a:r>
            <a:r>
              <a:rPr lang="en-US" dirty="0"/>
              <a:t>for UML modelling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7"/>
          </p:nvPr>
        </p:nvSpPr>
        <p:spPr>
          <a:xfrm>
            <a:off x="974338" y="582699"/>
            <a:ext cx="5693770" cy="354793"/>
          </a:xfrm>
        </p:spPr>
        <p:txBody>
          <a:bodyPr/>
          <a:lstStyle/>
          <a:p>
            <a:r>
              <a:rPr lang="nb-NO" dirty="0" smtClean="0"/>
              <a:t>ISO/TC211 Ad hoc </a:t>
            </a:r>
            <a:r>
              <a:rPr lang="nb-NO" dirty="0" err="1" smtClean="0"/>
              <a:t>group</a:t>
            </a:r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EuroSDR Data modelling workshop, Copenhagen 28.-30.1.2015</a:t>
            </a:r>
            <a:endParaRPr lang="nb-NO" dirty="0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438DB6-F56F-4478-B647-072A3F1F012B}" type="datetime1">
              <a:rPr lang="en-GB" smtClean="0"/>
              <a:t>27/04/2015</a:t>
            </a:fld>
            <a:endParaRPr lang="nb-NO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527" y="2133650"/>
            <a:ext cx="1326226" cy="114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Plassholder for innhold 2"/>
          <p:cNvSpPr txBox="1">
            <a:spLocks/>
          </p:cNvSpPr>
          <p:nvPr/>
        </p:nvSpPr>
        <p:spPr>
          <a:xfrm>
            <a:off x="540346" y="1633088"/>
            <a:ext cx="3600400" cy="381642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360000" tIns="216000" rIns="360000" bIns="360000" rtlCol="0">
            <a:noAutofit/>
          </a:bodyPr>
          <a:lstStyle>
            <a:defPPr>
              <a:defRPr lang="nb-NO"/>
            </a:defPPr>
            <a:lvl1pPr indent="0">
              <a:spcBef>
                <a:spcPts val="432"/>
              </a:spcBef>
              <a:buClr>
                <a:srgbClr val="ED9300"/>
              </a:buClr>
              <a:buFont typeface="Arial" pitchFamily="34" charset="0"/>
              <a:buNone/>
              <a:defRPr sz="3200"/>
            </a:lvl1pPr>
            <a:lvl2pPr marL="569190" lvl="1" indent="-251115">
              <a:spcBef>
                <a:spcPts val="432"/>
              </a:spcBef>
              <a:buFont typeface="Arial" pitchFamily="34" charset="0"/>
              <a:buChar char="–"/>
            </a:lvl2pPr>
            <a:lvl3pPr marL="694191" indent="-191963">
              <a:spcBef>
                <a:spcPts val="432"/>
              </a:spcBef>
              <a:buFont typeface="Arial" pitchFamily="34" charset="0"/>
              <a:buChar char="•"/>
            </a:lvl3pPr>
            <a:lvl4pPr marL="945305" indent="-251115">
              <a:spcBef>
                <a:spcPts val="432"/>
              </a:spcBef>
              <a:buFont typeface="Arial" pitchFamily="34" charset="0"/>
              <a:buChar char="–"/>
            </a:lvl4pPr>
            <a:lvl5pPr marL="1197534" indent="-252231">
              <a:spcBef>
                <a:spcPts val="432"/>
              </a:spcBef>
              <a:buFont typeface="Arial" pitchFamily="34" charset="0"/>
              <a:buChar char="»"/>
            </a:lvl5pPr>
            <a:lvl6pPr marL="2514097" indent="-228553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206" indent="-228553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314" indent="-228553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5423" indent="-228553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nb-NO" dirty="0" err="1" smtClean="0"/>
              <a:t>Audience</a:t>
            </a:r>
            <a:r>
              <a:rPr lang="nb-NO" dirty="0" smtClean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400" dirty="0" err="1" smtClean="0"/>
              <a:t>Domain</a:t>
            </a:r>
            <a:r>
              <a:rPr lang="nb-NO" sz="2400" dirty="0" smtClean="0"/>
              <a:t> </a:t>
            </a:r>
            <a:r>
              <a:rPr lang="nb-NO" sz="2400" dirty="0" err="1" smtClean="0"/>
              <a:t>experts</a:t>
            </a:r>
            <a:endParaRPr lang="nb-NO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400" dirty="0" smtClean="0"/>
              <a:t>Model </a:t>
            </a:r>
            <a:r>
              <a:rPr lang="nb-NO" sz="2400" dirty="0" err="1" smtClean="0"/>
              <a:t>experts</a:t>
            </a:r>
            <a:endParaRPr lang="nb-NO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b-NO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400" dirty="0" smtClean="0"/>
              <a:t>ISO/TC211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400" dirty="0" smtClean="0"/>
              <a:t>OGC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400" dirty="0"/>
              <a:t>INSPIRE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2400" dirty="0"/>
              <a:t>National SDIs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138" y="5302002"/>
            <a:ext cx="1272752" cy="95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008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6" r="17692" b="4205"/>
          <a:stretch/>
        </p:blipFill>
        <p:spPr bwMode="auto">
          <a:xfrm>
            <a:off x="258996" y="125239"/>
            <a:ext cx="8634278" cy="603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64682" y="3141762"/>
            <a:ext cx="5227056" cy="2952328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360000" tIns="216000" rIns="360000" bIns="360000" rtlCol="0">
            <a:noAutofit/>
          </a:bodyPr>
          <a:lstStyle/>
          <a:p>
            <a:r>
              <a:rPr lang="en-US" sz="2000" dirty="0"/>
              <a:t>The outcome of the work will be a </a:t>
            </a:r>
            <a:r>
              <a:rPr lang="en-US" sz="2400" b="1" dirty="0"/>
              <a:t>wiki</a:t>
            </a:r>
            <a:r>
              <a:rPr lang="en-US" sz="2400" dirty="0"/>
              <a:t> </a:t>
            </a:r>
            <a:r>
              <a:rPr lang="en-US" sz="2000" dirty="0"/>
              <a:t>for modelling geographic information in UML, and will be freely available.</a:t>
            </a:r>
          </a:p>
          <a:p>
            <a:r>
              <a:rPr lang="en-US" sz="2000" dirty="0">
                <a:hlinkClick r:id="rId4"/>
              </a:rPr>
              <a:t>https://github.com/ISO-TC211/UML-Best-Practices/wiki</a:t>
            </a:r>
            <a:endParaRPr lang="en-US" sz="2000" dirty="0"/>
          </a:p>
          <a:p>
            <a:r>
              <a:rPr lang="en-US" sz="2000" dirty="0"/>
              <a:t>At an early stage of development</a:t>
            </a:r>
            <a:endParaRPr lang="nb-NO" sz="2000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EuroSDR Data modelling workshop, Copenhagen 28.-30.1.2015</a:t>
            </a:r>
            <a:endParaRPr lang="nb-NO" dirty="0"/>
          </a:p>
        </p:txBody>
      </p:sp>
      <p:sp>
        <p:nvSpPr>
          <p:cNvPr id="6" name="Plassholder for dato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79B8A5-81D8-4F50-BD22-77517F5B6A50}" type="datetime1">
              <a:rPr lang="en-GB" smtClean="0"/>
              <a:t>27/04/2015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0591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6" r="17692" b="4421"/>
          <a:stretch/>
        </p:blipFill>
        <p:spPr bwMode="auto">
          <a:xfrm>
            <a:off x="246382" y="176150"/>
            <a:ext cx="8718899" cy="6078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975538" y="3630986"/>
            <a:ext cx="4817136" cy="2448272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360000" tIns="216000" rIns="360000" bIns="360000" rtlCol="0">
            <a:noAutofit/>
          </a:bodyPr>
          <a:lstStyle/>
          <a:p>
            <a:r>
              <a:rPr lang="en-US" sz="2000" dirty="0" smtClean="0"/>
              <a:t>Main focus on</a:t>
            </a:r>
          </a:p>
          <a:p>
            <a:pPr lvl="1"/>
            <a:r>
              <a:rPr lang="en-US" sz="2000" dirty="0" smtClean="0"/>
              <a:t>Modelling</a:t>
            </a:r>
          </a:p>
          <a:p>
            <a:pPr lvl="1"/>
            <a:r>
              <a:rPr lang="en-US" sz="2000" dirty="0" smtClean="0"/>
              <a:t>Diagram design</a:t>
            </a:r>
          </a:p>
          <a:p>
            <a:pPr lvl="1"/>
            <a:r>
              <a:rPr lang="en-US" sz="2000" dirty="0" smtClean="0"/>
              <a:t>Prepare for implementation</a:t>
            </a:r>
          </a:p>
          <a:p>
            <a:pPr lvl="1"/>
            <a:r>
              <a:rPr lang="en-US" sz="2000" dirty="0" smtClean="0"/>
              <a:t>Follow rules from standards</a:t>
            </a:r>
            <a:endParaRPr lang="nb-NO" sz="2000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EuroSDR Data modelling workshop, Copenhagen 28.-30.1.2015</a:t>
            </a:r>
            <a:endParaRPr lang="nb-NO" dirty="0"/>
          </a:p>
        </p:txBody>
      </p:sp>
      <p:sp>
        <p:nvSpPr>
          <p:cNvPr id="6" name="Plassholder for dato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E279B7-9755-483D-BD0B-28CC90445D22}" type="datetime1">
              <a:rPr lang="en-GB" smtClean="0"/>
              <a:t>27/04/2015</a:t>
            </a:fld>
            <a:endParaRPr lang="nb-NO" dirty="0"/>
          </a:p>
        </p:txBody>
      </p:sp>
      <p:sp>
        <p:nvSpPr>
          <p:cNvPr id="2" name="Rektangel 1"/>
          <p:cNvSpPr/>
          <p:nvPr/>
        </p:nvSpPr>
        <p:spPr>
          <a:xfrm>
            <a:off x="540346" y="3645818"/>
            <a:ext cx="2664296" cy="13681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6659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EuroSDR</a:t>
            </a:r>
            <a:r>
              <a:rPr lang="en-US" dirty="0" smtClean="0"/>
              <a:t> Data modelling workshop, Copenhagen 28.-30.1.2015</a:t>
            </a:r>
            <a:endParaRPr lang="nb-NO" dirty="0"/>
          </a:p>
        </p:txBody>
      </p:sp>
      <p:sp>
        <p:nvSpPr>
          <p:cNvPr id="10" name="Plassholder for dato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8A17-94DC-4E5B-9E70-7DA8591B7FDC}" type="datetime1">
              <a:rPr lang="en-GB" smtClean="0"/>
              <a:t>27/04/2015</a:t>
            </a:fld>
            <a:endParaRPr lang="nb-NO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60" y="482210"/>
            <a:ext cx="5330946" cy="5813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ktangel 10">
            <a:hlinkClick r:id="rId4"/>
          </p:cNvPr>
          <p:cNvSpPr/>
          <p:nvPr/>
        </p:nvSpPr>
        <p:spPr>
          <a:xfrm>
            <a:off x="5557874" y="1413570"/>
            <a:ext cx="3233864" cy="95677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108000" rIns="108000" bIns="108000">
            <a:spAutoFit/>
          </a:bodyPr>
          <a:lstStyle/>
          <a:p>
            <a:r>
              <a:rPr lang="nb-NO" sz="1600" dirty="0">
                <a:hlinkClick r:id="rId4"/>
              </a:rPr>
              <a:t>https://github.com/ISO-TC211/UML-Best-Practices/wiki/Constraints</a:t>
            </a:r>
            <a:endParaRPr lang="nb-NO" sz="1600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5580905" y="2997746"/>
            <a:ext cx="3312369" cy="3096344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108000" tIns="108000" rIns="108000" bIns="108000" rtlCol="0">
            <a:noAutofit/>
          </a:bodyPr>
          <a:lstStyle/>
          <a:p>
            <a:pPr marL="0" indent="0" algn="ctr">
              <a:buNone/>
            </a:pPr>
            <a:r>
              <a:rPr lang="en-US" b="1" dirty="0"/>
              <a:t>Rules and recommendations in </a:t>
            </a:r>
            <a:r>
              <a:rPr lang="en-US" b="1" dirty="0" smtClean="0"/>
              <a:t>standards</a:t>
            </a:r>
          </a:p>
          <a:p>
            <a:r>
              <a:rPr lang="en-US" sz="1600" u="sng" dirty="0" smtClean="0">
                <a:solidFill>
                  <a:schemeClr val="dk1"/>
                </a:solidFill>
              </a:rPr>
              <a:t>19103</a:t>
            </a:r>
            <a:r>
              <a:rPr lang="en-US" sz="1600" dirty="0" smtClean="0">
                <a:solidFill>
                  <a:schemeClr val="dk1"/>
                </a:solidFill>
              </a:rPr>
              <a:t> </a:t>
            </a:r>
            <a:r>
              <a:rPr lang="en-US" sz="1600" dirty="0">
                <a:solidFill>
                  <a:schemeClr val="dk1"/>
                </a:solidFill>
              </a:rPr>
              <a:t>- Conceptual schema language </a:t>
            </a:r>
          </a:p>
          <a:p>
            <a:r>
              <a:rPr lang="en-US" sz="1600" u="sng" dirty="0">
                <a:solidFill>
                  <a:schemeClr val="dk1"/>
                </a:solidFill>
              </a:rPr>
              <a:t>19109</a:t>
            </a:r>
            <a:r>
              <a:rPr lang="en-US" sz="1600" dirty="0">
                <a:solidFill>
                  <a:schemeClr val="dk1"/>
                </a:solidFill>
              </a:rPr>
              <a:t> - Rules for application schema </a:t>
            </a:r>
          </a:p>
          <a:p>
            <a:r>
              <a:rPr lang="en-US" sz="1600" u="sng" dirty="0">
                <a:solidFill>
                  <a:schemeClr val="dk1"/>
                </a:solidFill>
              </a:rPr>
              <a:t>19136</a:t>
            </a:r>
            <a:r>
              <a:rPr lang="en-US" sz="1600" dirty="0">
                <a:solidFill>
                  <a:schemeClr val="dk1"/>
                </a:solidFill>
              </a:rPr>
              <a:t> - GML (Annex E) </a:t>
            </a:r>
          </a:p>
          <a:p>
            <a:r>
              <a:rPr lang="en-US" sz="1600" u="sng" dirty="0">
                <a:solidFill>
                  <a:schemeClr val="dk1"/>
                </a:solidFill>
              </a:rPr>
              <a:t>19139</a:t>
            </a:r>
            <a:r>
              <a:rPr lang="en-US" sz="1600" dirty="0">
                <a:solidFill>
                  <a:schemeClr val="dk1"/>
                </a:solidFill>
              </a:rPr>
              <a:t> - XML Schema </a:t>
            </a:r>
            <a:r>
              <a:rPr lang="en-US" sz="1600" dirty="0" smtClean="0">
                <a:solidFill>
                  <a:schemeClr val="dk1"/>
                </a:solidFill>
              </a:rPr>
              <a:t>Implementation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14" name="Rektangel 13"/>
          <p:cNvSpPr/>
          <p:nvPr/>
        </p:nvSpPr>
        <p:spPr>
          <a:xfrm>
            <a:off x="258996" y="3645818"/>
            <a:ext cx="5105886" cy="129614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1824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834" y="1446833"/>
            <a:ext cx="3603741" cy="4670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86" y="1469501"/>
            <a:ext cx="3593718" cy="4647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EuroSDR Data modelling workshop, Copenhagen 28.-30.1.2015</a:t>
            </a:r>
            <a:endParaRPr lang="nb-NO"/>
          </a:p>
        </p:txBody>
      </p:sp>
      <p:sp>
        <p:nvSpPr>
          <p:cNvPr id="6" name="Plassholder for dato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2921D-49EE-4527-8EFA-D48DD040098A}" type="datetime1">
              <a:rPr lang="en-GB" smtClean="0"/>
              <a:t>27/04/2015</a:t>
            </a:fld>
            <a:endParaRPr lang="nb-NO"/>
          </a:p>
        </p:txBody>
      </p:sp>
      <p:sp>
        <p:nvSpPr>
          <p:cNvPr id="7" name="Rektangel 6"/>
          <p:cNvSpPr/>
          <p:nvPr/>
        </p:nvSpPr>
        <p:spPr>
          <a:xfrm>
            <a:off x="828378" y="5529841"/>
            <a:ext cx="7963360" cy="464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108000" rIns="108000" bIns="108000">
            <a:spAutoFit/>
          </a:bodyPr>
          <a:lstStyle/>
          <a:p>
            <a:r>
              <a:rPr lang="nb-NO" sz="1600" dirty="0">
                <a:solidFill>
                  <a:schemeClr val="dk1"/>
                </a:solidFill>
                <a:hlinkClick r:id="rId7"/>
              </a:rPr>
              <a:t>https://github.com/ISO-TC211/UML-Best-Practices/wiki/Reference-material</a:t>
            </a:r>
            <a:endParaRPr lang="nb-NO" sz="1600" dirty="0">
              <a:solidFill>
                <a:schemeClr val="dk1"/>
              </a:solidFill>
            </a:endParaRPr>
          </a:p>
        </p:txBody>
      </p:sp>
      <p:sp>
        <p:nvSpPr>
          <p:cNvPr id="8" name="Plassholder for tekst 2"/>
          <p:cNvSpPr txBox="1">
            <a:spLocks/>
          </p:cNvSpPr>
          <p:nvPr/>
        </p:nvSpPr>
        <p:spPr>
          <a:xfrm>
            <a:off x="2114003" y="261442"/>
            <a:ext cx="4529917" cy="10801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108000" tIns="108000" rIns="108000" bIns="108000" rtlCol="0">
            <a:noAutofit/>
          </a:bodyPr>
          <a:lstStyle>
            <a:lvl1pPr marL="302454" indent="-302454" algn="l" defTabSz="914218" rtl="0" eaLnBrk="1" latinLnBrk="0" hangingPunct="1">
              <a:spcBef>
                <a:spcPts val="432"/>
              </a:spcBef>
              <a:buClr>
                <a:srgbClr val="ED9300"/>
              </a:buClr>
              <a:buFont typeface="Arial" pitchFamily="34" charset="0"/>
              <a:buChar char="●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69190" indent="-251115" algn="l" defTabSz="914218" rtl="0" eaLnBrk="1" latinLnBrk="0" hangingPunct="1">
              <a:spcBef>
                <a:spcPts val="432"/>
              </a:spcBef>
              <a:buFont typeface="Arial" pitchFamily="34" charset="0"/>
              <a:buChar char="–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94191" indent="-191963" algn="l" defTabSz="914218" rtl="0" eaLnBrk="1" latinLnBrk="0" hangingPunct="1">
              <a:spcBef>
                <a:spcPts val="432"/>
              </a:spcBef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45305" indent="-251115" algn="l" defTabSz="914218" rtl="0" eaLnBrk="1" latinLnBrk="0" hangingPunct="1">
              <a:spcBef>
                <a:spcPts val="432"/>
              </a:spcBef>
              <a:buFont typeface="Arial" pitchFamily="34" charset="0"/>
              <a:buChar char="–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97534" indent="-252231" algn="l" defTabSz="914218" rtl="0" eaLnBrk="1" latinLnBrk="0" hangingPunct="1">
              <a:spcBef>
                <a:spcPts val="432"/>
              </a:spcBef>
              <a:buFont typeface="Arial" pitchFamily="34" charset="0"/>
              <a:buChar char="»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097" indent="-228553" algn="l" defTabSz="9142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206" indent="-228553" algn="l" defTabSz="9142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314" indent="-228553" algn="l" defTabSz="9142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5423" indent="-228553" algn="l" defTabSz="9142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Other </a:t>
            </a:r>
            <a:r>
              <a:rPr lang="en-US" b="1" dirty="0" smtClean="0"/>
              <a:t>references</a:t>
            </a:r>
          </a:p>
          <a:p>
            <a:r>
              <a:rPr lang="en-US" sz="1600" u="sng" dirty="0"/>
              <a:t>OGC Domain Modelling </a:t>
            </a:r>
            <a:r>
              <a:rPr lang="en-US" sz="1600" u="sng" dirty="0" smtClean="0"/>
              <a:t>Cookbook</a:t>
            </a:r>
          </a:p>
          <a:p>
            <a:r>
              <a:rPr lang="en-US" sz="1600" u="sng" dirty="0"/>
              <a:t>INSPIRE Repository </a:t>
            </a:r>
            <a:r>
              <a:rPr lang="en-US" sz="1600" u="sng" dirty="0" smtClean="0"/>
              <a:t>tutorial</a:t>
            </a:r>
            <a:endParaRPr 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346963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 Statens vegvesen liggende standard engelsk">
  <a:themeElements>
    <a:clrScheme name="SVV">
      <a:dk1>
        <a:sysClr val="windowText" lastClr="000000"/>
      </a:dk1>
      <a:lt1>
        <a:sysClr val="window" lastClr="FFFFFF"/>
      </a:lt1>
      <a:dk2>
        <a:srgbClr val="ED9300"/>
      </a:dk2>
      <a:lt2>
        <a:srgbClr val="E1E1E1"/>
      </a:lt2>
      <a:accent1>
        <a:srgbClr val="ED9300"/>
      </a:accent1>
      <a:accent2>
        <a:srgbClr val="3F505A"/>
      </a:accent2>
      <a:accent3>
        <a:srgbClr val="DADADA"/>
      </a:accent3>
      <a:accent4>
        <a:srgbClr val="58B02C"/>
      </a:accent4>
      <a:accent5>
        <a:srgbClr val="75450B"/>
      </a:accent5>
      <a:accent6>
        <a:srgbClr val="1F282D"/>
      </a:accent6>
      <a:hlink>
        <a:srgbClr val="0000FF"/>
      </a:hlink>
      <a:folHlink>
        <a:srgbClr val="800080"/>
      </a:folHlink>
    </a:clrScheme>
    <a:fontScheme name="Custom 1">
      <a:majorFont>
        <a:latin typeface="Lucida Sans Unicode"/>
        <a:ea typeface=""/>
        <a:cs typeface=""/>
      </a:majorFont>
      <a:minorFont>
        <a:latin typeface="Lucida Sans Uni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2 Statens vegvesen liggende standard engelsk.potx [Skrivebeskyttet]" id="{1C77632F-0337-4E3F-BC1F-25D681906ABE}" vid="{84929A3A-40A7-4CF2-A6F5-90534ED9B2A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2570</TotalTime>
  <Words>1996</Words>
  <Application>Microsoft Office PowerPoint</Application>
  <PresentationFormat>Egendefinert</PresentationFormat>
  <Paragraphs>188</Paragraphs>
  <Slides>15</Slides>
  <Notes>15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15</vt:i4>
      </vt:variant>
    </vt:vector>
  </HeadingPairs>
  <TitlesOfParts>
    <vt:vector size="16" baseType="lpstr">
      <vt:lpstr>2 Statens vegvesen liggende standard engelsk</vt:lpstr>
      <vt:lpstr>ISO/TC211  Best practices for UML modelling</vt:lpstr>
      <vt:lpstr>Knut Jetlund</vt:lpstr>
      <vt:lpstr>Best practices for UML modelling</vt:lpstr>
      <vt:lpstr>Best practices for UML modelling</vt:lpstr>
      <vt:lpstr>Best practices for UML modelling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Implementation issues</vt:lpstr>
      <vt:lpstr>Timeline</vt:lpstr>
      <vt:lpstr>Questions?</vt:lpstr>
    </vt:vector>
  </TitlesOfParts>
  <Company>Statens vegvesen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 hoc group on best practices for UML modelling</dc:title>
  <dc:creator>Knut Jetlund</dc:creator>
  <dc:description>Template by addpoint.no</dc:description>
  <cp:lastModifiedBy>Knut Jetlund</cp:lastModifiedBy>
  <cp:revision>98</cp:revision>
  <cp:lastPrinted>2015-01-28T12:01:55Z</cp:lastPrinted>
  <dcterms:created xsi:type="dcterms:W3CDTF">2014-11-22T13:06:04Z</dcterms:created>
  <dcterms:modified xsi:type="dcterms:W3CDTF">2015-04-27T14:03:06Z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 by">
    <vt:lpwstr>addpoint.no</vt:lpwstr>
  </property>
</Properties>
</file>